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41"/>
  </p:notesMasterIdLst>
  <p:sldIdLst>
    <p:sldId id="327" r:id="rId5"/>
    <p:sldId id="306" r:id="rId6"/>
    <p:sldId id="257" r:id="rId7"/>
    <p:sldId id="333" r:id="rId8"/>
    <p:sldId id="307" r:id="rId9"/>
    <p:sldId id="367" r:id="rId10"/>
    <p:sldId id="368" r:id="rId11"/>
    <p:sldId id="308" r:id="rId12"/>
    <p:sldId id="325" r:id="rId13"/>
    <p:sldId id="258" r:id="rId14"/>
    <p:sldId id="287" r:id="rId15"/>
    <p:sldId id="364" r:id="rId16"/>
    <p:sldId id="357" r:id="rId17"/>
    <p:sldId id="259" r:id="rId18"/>
    <p:sldId id="288" r:id="rId19"/>
    <p:sldId id="297" r:id="rId20"/>
    <p:sldId id="298" r:id="rId21"/>
    <p:sldId id="341" r:id="rId22"/>
    <p:sldId id="358" r:id="rId23"/>
    <p:sldId id="290" r:id="rId24"/>
    <p:sldId id="332" r:id="rId25"/>
    <p:sldId id="336" r:id="rId26"/>
    <p:sldId id="334" r:id="rId27"/>
    <p:sldId id="262" r:id="rId28"/>
    <p:sldId id="348" r:id="rId29"/>
    <p:sldId id="349" r:id="rId30"/>
    <p:sldId id="337" r:id="rId31"/>
    <p:sldId id="339" r:id="rId32"/>
    <p:sldId id="350" r:id="rId33"/>
    <p:sldId id="365" r:id="rId34"/>
    <p:sldId id="286" r:id="rId35"/>
    <p:sldId id="274" r:id="rId36"/>
    <p:sldId id="363" r:id="rId37"/>
    <p:sldId id="278" r:id="rId38"/>
    <p:sldId id="282" r:id="rId39"/>
    <p:sldId id="302" r:id="rId40"/>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56" y="6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arpao Paul Ryan Patawe_MKJP" userId="1c6de419-2def-42d3-99f8-2ca309f4877c" providerId="ADAL" clId="{34436F2C-42F9-4910-B3D5-EB823377BD77}"/>
    <pc:docChg chg="undo custSel addSld delSld modSld">
      <pc:chgData name="Agarpao Paul Ryan Patawe_MKJP" userId="1c6de419-2def-42d3-99f8-2ca309f4877c" providerId="ADAL" clId="{34436F2C-42F9-4910-B3D5-EB823377BD77}" dt="2025-04-21T22:22:16.909" v="2657" actId="20577"/>
      <pc:docMkLst>
        <pc:docMk/>
      </pc:docMkLst>
      <pc:sldChg chg="modSp mod">
        <pc:chgData name="Agarpao Paul Ryan Patawe_MKJP" userId="1c6de419-2def-42d3-99f8-2ca309f4877c" providerId="ADAL" clId="{34436F2C-42F9-4910-B3D5-EB823377BD77}" dt="2025-04-21T22:22:16.909" v="2657" actId="20577"/>
        <pc:sldMkLst>
          <pc:docMk/>
          <pc:sldMk cId="2614732013" sldId="257"/>
        </pc:sldMkLst>
        <pc:spChg chg="mod">
          <ac:chgData name="Agarpao Paul Ryan Patawe_MKJP" userId="1c6de419-2def-42d3-99f8-2ca309f4877c" providerId="ADAL" clId="{34436F2C-42F9-4910-B3D5-EB823377BD77}" dt="2025-04-21T22:22:16.909" v="2657" actId="20577"/>
          <ac:spMkLst>
            <pc:docMk/>
            <pc:sldMk cId="2614732013" sldId="257"/>
            <ac:spMk id="3" creationId="{F21A2477-A5B2-F3F1-DE8C-C7764B385BED}"/>
          </ac:spMkLst>
        </pc:spChg>
      </pc:sldChg>
      <pc:sldChg chg="modSp mod">
        <pc:chgData name="Agarpao Paul Ryan Patawe_MKJP" userId="1c6de419-2def-42d3-99f8-2ca309f4877c" providerId="ADAL" clId="{34436F2C-42F9-4910-B3D5-EB823377BD77}" dt="2025-04-17T21:46:46.035" v="2627" actId="20577"/>
        <pc:sldMkLst>
          <pc:docMk/>
          <pc:sldMk cId="3827045355" sldId="259"/>
        </pc:sldMkLst>
        <pc:spChg chg="mod">
          <ac:chgData name="Agarpao Paul Ryan Patawe_MKJP" userId="1c6de419-2def-42d3-99f8-2ca309f4877c" providerId="ADAL" clId="{34436F2C-42F9-4910-B3D5-EB823377BD77}" dt="2025-04-17T21:46:46.035" v="2627" actId="20577"/>
          <ac:spMkLst>
            <pc:docMk/>
            <pc:sldMk cId="3827045355" sldId="259"/>
            <ac:spMk id="3" creationId="{F21A2477-A5B2-F3F1-DE8C-C7764B385BED}"/>
          </ac:spMkLst>
        </pc:spChg>
      </pc:sldChg>
      <pc:sldChg chg="modSp mod">
        <pc:chgData name="Agarpao Paul Ryan Patawe_MKJP" userId="1c6de419-2def-42d3-99f8-2ca309f4877c" providerId="ADAL" clId="{34436F2C-42F9-4910-B3D5-EB823377BD77}" dt="2025-04-03T06:00:01.331" v="2554" actId="1076"/>
        <pc:sldMkLst>
          <pc:docMk/>
          <pc:sldMk cId="1006741456" sldId="262"/>
        </pc:sldMkLst>
        <pc:spChg chg="mod">
          <ac:chgData name="Agarpao Paul Ryan Patawe_MKJP" userId="1c6de419-2def-42d3-99f8-2ca309f4877c" providerId="ADAL" clId="{34436F2C-42F9-4910-B3D5-EB823377BD77}" dt="2025-04-03T05:59:57.381" v="2553" actId="14100"/>
          <ac:spMkLst>
            <pc:docMk/>
            <pc:sldMk cId="1006741456" sldId="262"/>
            <ac:spMk id="8" creationId="{5155EA46-9869-064D-2CD0-A538FAF3BB38}"/>
          </ac:spMkLst>
        </pc:spChg>
        <pc:spChg chg="mod">
          <ac:chgData name="Agarpao Paul Ryan Patawe_MKJP" userId="1c6de419-2def-42d3-99f8-2ca309f4877c" providerId="ADAL" clId="{34436F2C-42F9-4910-B3D5-EB823377BD77}" dt="2025-04-03T06:00:01.331" v="2554" actId="1076"/>
          <ac:spMkLst>
            <pc:docMk/>
            <pc:sldMk cId="1006741456" sldId="262"/>
            <ac:spMk id="12" creationId="{5A2B4BC6-0966-6CB4-59B4-067A14D13BFB}"/>
          </ac:spMkLst>
        </pc:spChg>
      </pc:sldChg>
      <pc:sldChg chg="modSp mod">
        <pc:chgData name="Agarpao Paul Ryan Patawe_MKJP" userId="1c6de419-2def-42d3-99f8-2ca309f4877c" providerId="ADAL" clId="{34436F2C-42F9-4910-B3D5-EB823377BD77}" dt="2025-04-03T05:54:26.361" v="2393" actId="20577"/>
        <pc:sldMkLst>
          <pc:docMk/>
          <pc:sldMk cId="4059006539" sldId="307"/>
        </pc:sldMkLst>
        <pc:spChg chg="mod">
          <ac:chgData name="Agarpao Paul Ryan Patawe_MKJP" userId="1c6de419-2def-42d3-99f8-2ca309f4877c" providerId="ADAL" clId="{34436F2C-42F9-4910-B3D5-EB823377BD77}" dt="2025-04-03T05:54:26.361" v="2393" actId="20577"/>
          <ac:spMkLst>
            <pc:docMk/>
            <pc:sldMk cId="4059006539" sldId="307"/>
            <ac:spMk id="3" creationId="{168134E9-23EC-71A0-AADA-0AF4E3E727E6}"/>
          </ac:spMkLst>
        </pc:spChg>
      </pc:sldChg>
      <pc:sldChg chg="modSp mod">
        <pc:chgData name="Agarpao Paul Ryan Patawe_MKJP" userId="1c6de419-2def-42d3-99f8-2ca309f4877c" providerId="ADAL" clId="{34436F2C-42F9-4910-B3D5-EB823377BD77}" dt="2025-04-03T05:58:09.750" v="2550" actId="20577"/>
        <pc:sldMkLst>
          <pc:docMk/>
          <pc:sldMk cId="1396313373" sldId="308"/>
        </pc:sldMkLst>
        <pc:spChg chg="mod">
          <ac:chgData name="Agarpao Paul Ryan Patawe_MKJP" userId="1c6de419-2def-42d3-99f8-2ca309f4877c" providerId="ADAL" clId="{34436F2C-42F9-4910-B3D5-EB823377BD77}" dt="2025-04-03T05:58:09.750" v="2550" actId="20577"/>
          <ac:spMkLst>
            <pc:docMk/>
            <pc:sldMk cId="1396313373" sldId="308"/>
            <ac:spMk id="3" creationId="{0CCEE850-1375-5E70-A56A-51084EB61028}"/>
          </ac:spMkLst>
        </pc:spChg>
        <pc:picChg chg="mod">
          <ac:chgData name="Agarpao Paul Ryan Patawe_MKJP" userId="1c6de419-2def-42d3-99f8-2ca309f4877c" providerId="ADAL" clId="{34436F2C-42F9-4910-B3D5-EB823377BD77}" dt="2025-04-03T05:57:21.762" v="2532" actId="1076"/>
          <ac:picMkLst>
            <pc:docMk/>
            <pc:sldMk cId="1396313373" sldId="308"/>
            <ac:picMk id="6" creationId="{26365357-8BAD-42A3-8593-30B85B80B041}"/>
          </ac:picMkLst>
        </pc:picChg>
      </pc:sldChg>
      <pc:sldChg chg="del">
        <pc:chgData name="Agarpao Paul Ryan Patawe_MKJP" userId="1c6de419-2def-42d3-99f8-2ca309f4877c" providerId="ADAL" clId="{34436F2C-42F9-4910-B3D5-EB823377BD77}" dt="2025-04-03T05:54:35.351" v="2394" actId="47"/>
        <pc:sldMkLst>
          <pc:docMk/>
          <pc:sldMk cId="2401490953" sldId="319"/>
        </pc:sldMkLst>
      </pc:sldChg>
      <pc:sldChg chg="del">
        <pc:chgData name="Agarpao Paul Ryan Patawe_MKJP" userId="1c6de419-2def-42d3-99f8-2ca309f4877c" providerId="ADAL" clId="{34436F2C-42F9-4910-B3D5-EB823377BD77}" dt="2025-04-03T05:54:36.701" v="2395" actId="47"/>
        <pc:sldMkLst>
          <pc:docMk/>
          <pc:sldMk cId="2364652095" sldId="320"/>
        </pc:sldMkLst>
      </pc:sldChg>
      <pc:sldChg chg="del">
        <pc:chgData name="Agarpao Paul Ryan Patawe_MKJP" userId="1c6de419-2def-42d3-99f8-2ca309f4877c" providerId="ADAL" clId="{34436F2C-42F9-4910-B3D5-EB823377BD77}" dt="2025-04-03T05:54:37.634" v="2396" actId="47"/>
        <pc:sldMkLst>
          <pc:docMk/>
          <pc:sldMk cId="1010391420" sldId="321"/>
        </pc:sldMkLst>
      </pc:sldChg>
      <pc:sldChg chg="del">
        <pc:chgData name="Agarpao Paul Ryan Patawe_MKJP" userId="1c6de419-2def-42d3-99f8-2ca309f4877c" providerId="ADAL" clId="{34436F2C-42F9-4910-B3D5-EB823377BD77}" dt="2025-04-03T05:54:38.326" v="2397" actId="47"/>
        <pc:sldMkLst>
          <pc:docMk/>
          <pc:sldMk cId="815801977" sldId="322"/>
        </pc:sldMkLst>
      </pc:sldChg>
      <pc:sldChg chg="del">
        <pc:chgData name="Agarpao Paul Ryan Patawe_MKJP" userId="1c6de419-2def-42d3-99f8-2ca309f4877c" providerId="ADAL" clId="{34436F2C-42F9-4910-B3D5-EB823377BD77}" dt="2025-04-03T05:58:54.435" v="2551" actId="47"/>
        <pc:sldMkLst>
          <pc:docMk/>
          <pc:sldMk cId="344068978" sldId="323"/>
        </pc:sldMkLst>
      </pc:sldChg>
      <pc:sldChg chg="del">
        <pc:chgData name="Agarpao Paul Ryan Patawe_MKJP" userId="1c6de419-2def-42d3-99f8-2ca309f4877c" providerId="ADAL" clId="{34436F2C-42F9-4910-B3D5-EB823377BD77}" dt="2025-04-03T05:56:39.528" v="2526" actId="47"/>
        <pc:sldMkLst>
          <pc:docMk/>
          <pc:sldMk cId="3625789681" sldId="324"/>
        </pc:sldMkLst>
      </pc:sldChg>
      <pc:sldChg chg="modSp mod">
        <pc:chgData name="Agarpao Paul Ryan Patawe_MKJP" userId="1c6de419-2def-42d3-99f8-2ca309f4877c" providerId="ADAL" clId="{34436F2C-42F9-4910-B3D5-EB823377BD77}" dt="2025-04-03T05:57:49.421" v="2544" actId="122"/>
        <pc:sldMkLst>
          <pc:docMk/>
          <pc:sldMk cId="3123495448" sldId="325"/>
        </pc:sldMkLst>
        <pc:spChg chg="mod">
          <ac:chgData name="Agarpao Paul Ryan Patawe_MKJP" userId="1c6de419-2def-42d3-99f8-2ca309f4877c" providerId="ADAL" clId="{34436F2C-42F9-4910-B3D5-EB823377BD77}" dt="2025-04-03T05:57:49.421" v="2544" actId="122"/>
          <ac:spMkLst>
            <pc:docMk/>
            <pc:sldMk cId="3123495448" sldId="325"/>
            <ac:spMk id="3" creationId="{0CCEE850-1375-5E70-A56A-51084EB61028}"/>
          </ac:spMkLst>
        </pc:spChg>
        <pc:picChg chg="mod">
          <ac:chgData name="Agarpao Paul Ryan Patawe_MKJP" userId="1c6de419-2def-42d3-99f8-2ca309f4877c" providerId="ADAL" clId="{34436F2C-42F9-4910-B3D5-EB823377BD77}" dt="2025-04-03T05:57:45.251" v="2543" actId="1076"/>
          <ac:picMkLst>
            <pc:docMk/>
            <pc:sldMk cId="3123495448" sldId="325"/>
            <ac:picMk id="6" creationId="{F33DBA98-469A-B92E-E21C-ECF5FE1952F6}"/>
          </ac:picMkLst>
        </pc:picChg>
      </pc:sldChg>
      <pc:sldChg chg="modSp mod">
        <pc:chgData name="Agarpao Paul Ryan Patawe_MKJP" userId="1c6de419-2def-42d3-99f8-2ca309f4877c" providerId="ADAL" clId="{34436F2C-42F9-4910-B3D5-EB823377BD77}" dt="2025-04-03T06:01:12.718" v="2574" actId="20577"/>
        <pc:sldMkLst>
          <pc:docMk/>
          <pc:sldMk cId="1447802067" sldId="327"/>
        </pc:sldMkLst>
        <pc:spChg chg="mod">
          <ac:chgData name="Agarpao Paul Ryan Patawe_MKJP" userId="1c6de419-2def-42d3-99f8-2ca309f4877c" providerId="ADAL" clId="{34436F2C-42F9-4910-B3D5-EB823377BD77}" dt="2025-04-03T06:01:12.718" v="2574" actId="20577"/>
          <ac:spMkLst>
            <pc:docMk/>
            <pc:sldMk cId="1447802067" sldId="327"/>
            <ac:spMk id="3" creationId="{9DF01FAD-D413-7D99-4237-AD8458FE3462}"/>
          </ac:spMkLst>
        </pc:spChg>
      </pc:sldChg>
      <pc:sldChg chg="addSp delSp modSp mod">
        <pc:chgData name="Agarpao Paul Ryan Patawe_MKJP" userId="1c6de419-2def-42d3-99f8-2ca309f4877c" providerId="ADAL" clId="{34436F2C-42F9-4910-B3D5-EB823377BD77}" dt="2025-04-18T06:41:28.593" v="2646" actId="207"/>
        <pc:sldMkLst>
          <pc:docMk/>
          <pc:sldMk cId="1855215088" sldId="336"/>
        </pc:sldMkLst>
        <pc:spChg chg="add mod">
          <ac:chgData name="Agarpao Paul Ryan Patawe_MKJP" userId="1c6de419-2def-42d3-99f8-2ca309f4877c" providerId="ADAL" clId="{34436F2C-42F9-4910-B3D5-EB823377BD77}" dt="2025-04-18T06:41:28.593" v="2646" actId="207"/>
          <ac:spMkLst>
            <pc:docMk/>
            <pc:sldMk cId="1855215088" sldId="336"/>
            <ac:spMk id="5" creationId="{24164473-6766-6A74-6550-19287E3FACB4}"/>
          </ac:spMkLst>
        </pc:spChg>
        <pc:picChg chg="add mod">
          <ac:chgData name="Agarpao Paul Ryan Patawe_MKJP" userId="1c6de419-2def-42d3-99f8-2ca309f4877c" providerId="ADAL" clId="{34436F2C-42F9-4910-B3D5-EB823377BD77}" dt="2025-04-18T06:41:02.539" v="2641" actId="1076"/>
          <ac:picMkLst>
            <pc:docMk/>
            <pc:sldMk cId="1855215088" sldId="336"/>
            <ac:picMk id="4" creationId="{C6273827-0ACF-CA34-8230-4F33475F6C5F}"/>
          </ac:picMkLst>
        </pc:picChg>
      </pc:sldChg>
      <pc:sldChg chg="del">
        <pc:chgData name="Agarpao Paul Ryan Patawe_MKJP" userId="1c6de419-2def-42d3-99f8-2ca309f4877c" providerId="ADAL" clId="{34436F2C-42F9-4910-B3D5-EB823377BD77}" dt="2025-04-03T05:49:49.540" v="2086" actId="47"/>
        <pc:sldMkLst>
          <pc:docMk/>
          <pc:sldMk cId="1855123747" sldId="366"/>
        </pc:sldMkLst>
      </pc:sldChg>
      <pc:sldChg chg="modSp mod">
        <pc:chgData name="Agarpao Paul Ryan Patawe_MKJP" userId="1c6de419-2def-42d3-99f8-2ca309f4877c" providerId="ADAL" clId="{34436F2C-42F9-4910-B3D5-EB823377BD77}" dt="2025-04-03T05:42:55.539" v="1661" actId="12"/>
        <pc:sldMkLst>
          <pc:docMk/>
          <pc:sldMk cId="661157847" sldId="367"/>
        </pc:sldMkLst>
        <pc:spChg chg="mod">
          <ac:chgData name="Agarpao Paul Ryan Patawe_MKJP" userId="1c6de419-2def-42d3-99f8-2ca309f4877c" providerId="ADAL" clId="{34436F2C-42F9-4910-B3D5-EB823377BD77}" dt="2025-04-03T05:42:55.539" v="1661" actId="12"/>
          <ac:spMkLst>
            <pc:docMk/>
            <pc:sldMk cId="661157847" sldId="367"/>
            <ac:spMk id="3" creationId="{AA5A501D-18A0-4D40-8BAD-1D862F52E54E}"/>
          </ac:spMkLst>
        </pc:spChg>
      </pc:sldChg>
      <pc:sldChg chg="modSp mod">
        <pc:chgData name="Agarpao Paul Ryan Patawe_MKJP" userId="1c6de419-2def-42d3-99f8-2ca309f4877c" providerId="ADAL" clId="{34436F2C-42F9-4910-B3D5-EB823377BD77}" dt="2025-04-03T05:49:22.482" v="2085" actId="403"/>
        <pc:sldMkLst>
          <pc:docMk/>
          <pc:sldMk cId="1332052190" sldId="368"/>
        </pc:sldMkLst>
        <pc:spChg chg="mod">
          <ac:chgData name="Agarpao Paul Ryan Patawe_MKJP" userId="1c6de419-2def-42d3-99f8-2ca309f4877c" providerId="ADAL" clId="{34436F2C-42F9-4910-B3D5-EB823377BD77}" dt="2025-04-03T05:49:22.482" v="2085" actId="403"/>
          <ac:spMkLst>
            <pc:docMk/>
            <pc:sldMk cId="1332052190" sldId="368"/>
            <ac:spMk id="3" creationId="{1105785D-9973-7323-1839-852EFC200723}"/>
          </ac:spMkLst>
        </pc:spChg>
      </pc:sldChg>
      <pc:sldChg chg="modSp add del mod">
        <pc:chgData name="Agarpao Paul Ryan Patawe_MKJP" userId="1c6de419-2def-42d3-99f8-2ca309f4877c" providerId="ADAL" clId="{34436F2C-42F9-4910-B3D5-EB823377BD77}" dt="2025-04-03T05:48:15.930" v="2034" actId="47"/>
        <pc:sldMkLst>
          <pc:docMk/>
          <pc:sldMk cId="2551955920" sldId="3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31364CF9-566A-4CEC-98EE-167EFA9D6071}" type="datetimeFigureOut">
              <a:rPr kumimoji="1" lang="ja-JP" altLang="en-US" smtClean="0"/>
              <a:t>2025/4/22</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2060C018-79B0-4E74-AD18-C9F2E6AD9C73}" type="slidenum">
              <a:rPr kumimoji="1" lang="ja-JP" altLang="en-US" smtClean="0"/>
              <a:t>‹#›</a:t>
            </a:fld>
            <a:endParaRPr kumimoji="1" lang="ja-JP" altLang="en-US"/>
          </a:p>
        </p:txBody>
      </p:sp>
    </p:spTree>
    <p:extLst>
      <p:ext uri="{BB962C8B-B14F-4D97-AF65-F5344CB8AC3E}">
        <p14:creationId xmlns:p14="http://schemas.microsoft.com/office/powerpoint/2010/main" val="580634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60C018-79B0-4E74-AD18-C9F2E6AD9C73}" type="slidenum">
              <a:rPr kumimoji="1" lang="ja-JP" altLang="en-US" smtClean="0"/>
              <a:t>4</a:t>
            </a:fld>
            <a:endParaRPr kumimoji="1" lang="ja-JP" altLang="en-US"/>
          </a:p>
        </p:txBody>
      </p:sp>
    </p:spTree>
    <p:extLst>
      <p:ext uri="{BB962C8B-B14F-4D97-AF65-F5344CB8AC3E}">
        <p14:creationId xmlns:p14="http://schemas.microsoft.com/office/powerpoint/2010/main" val="387916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60C018-79B0-4E74-AD18-C9F2E6AD9C73}" type="slidenum">
              <a:rPr kumimoji="1" lang="ja-JP" altLang="en-US" smtClean="0"/>
              <a:t>16</a:t>
            </a:fld>
            <a:endParaRPr kumimoji="1" lang="ja-JP" altLang="en-US"/>
          </a:p>
        </p:txBody>
      </p:sp>
    </p:spTree>
    <p:extLst>
      <p:ext uri="{BB962C8B-B14F-4D97-AF65-F5344CB8AC3E}">
        <p14:creationId xmlns:p14="http://schemas.microsoft.com/office/powerpoint/2010/main" val="1122789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60C018-79B0-4E74-AD18-C9F2E6AD9C73}" type="slidenum">
              <a:rPr kumimoji="1" lang="ja-JP" altLang="en-US" smtClean="0"/>
              <a:t>17</a:t>
            </a:fld>
            <a:endParaRPr kumimoji="1" lang="ja-JP" altLang="en-US"/>
          </a:p>
        </p:txBody>
      </p:sp>
    </p:spTree>
    <p:extLst>
      <p:ext uri="{BB962C8B-B14F-4D97-AF65-F5344CB8AC3E}">
        <p14:creationId xmlns:p14="http://schemas.microsoft.com/office/powerpoint/2010/main" val="4075942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60C018-79B0-4E74-AD18-C9F2E6AD9C73}" type="slidenum">
              <a:rPr kumimoji="1" lang="ja-JP" altLang="en-US" smtClean="0"/>
              <a:t>18</a:t>
            </a:fld>
            <a:endParaRPr kumimoji="1" lang="ja-JP" altLang="en-US"/>
          </a:p>
        </p:txBody>
      </p:sp>
    </p:spTree>
    <p:extLst>
      <p:ext uri="{BB962C8B-B14F-4D97-AF65-F5344CB8AC3E}">
        <p14:creationId xmlns:p14="http://schemas.microsoft.com/office/powerpoint/2010/main" val="4069721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60C018-79B0-4E74-AD18-C9F2E6AD9C73}" type="slidenum">
              <a:rPr kumimoji="1" lang="ja-JP" altLang="en-US" smtClean="0"/>
              <a:t>19</a:t>
            </a:fld>
            <a:endParaRPr kumimoji="1" lang="ja-JP" altLang="en-US"/>
          </a:p>
        </p:txBody>
      </p:sp>
    </p:spTree>
    <p:extLst>
      <p:ext uri="{BB962C8B-B14F-4D97-AF65-F5344CB8AC3E}">
        <p14:creationId xmlns:p14="http://schemas.microsoft.com/office/powerpoint/2010/main" val="334807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60C018-79B0-4E74-AD18-C9F2E6AD9C73}" type="slidenum">
              <a:rPr kumimoji="1" lang="ja-JP" altLang="en-US" smtClean="0"/>
              <a:t>20</a:t>
            </a:fld>
            <a:endParaRPr kumimoji="1" lang="ja-JP" altLang="en-US"/>
          </a:p>
        </p:txBody>
      </p:sp>
    </p:spTree>
    <p:extLst>
      <p:ext uri="{BB962C8B-B14F-4D97-AF65-F5344CB8AC3E}">
        <p14:creationId xmlns:p14="http://schemas.microsoft.com/office/powerpoint/2010/main" val="1066152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60C018-79B0-4E74-AD18-C9F2E6AD9C73}" type="slidenum">
              <a:rPr kumimoji="1" lang="ja-JP" altLang="en-US" smtClean="0"/>
              <a:t>21</a:t>
            </a:fld>
            <a:endParaRPr kumimoji="1" lang="ja-JP" altLang="en-US"/>
          </a:p>
        </p:txBody>
      </p:sp>
    </p:spTree>
    <p:extLst>
      <p:ext uri="{BB962C8B-B14F-4D97-AF65-F5344CB8AC3E}">
        <p14:creationId xmlns:p14="http://schemas.microsoft.com/office/powerpoint/2010/main" val="134328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p>
        </p:txBody>
      </p:sp>
      <p:sp>
        <p:nvSpPr>
          <p:cNvPr id="4" name="スライド番号プレースホルダー 3"/>
          <p:cNvSpPr>
            <a:spLocks noGrp="1"/>
          </p:cNvSpPr>
          <p:nvPr>
            <p:ph type="sldNum" sz="quarter" idx="5"/>
          </p:nvPr>
        </p:nvSpPr>
        <p:spPr/>
        <p:txBody>
          <a:bodyPr/>
          <a:lstStyle/>
          <a:p>
            <a:fld id="{034E4585-38AB-4F02-9963-DAA1BED8ECC8}" type="slidenum">
              <a:rPr lang="en-US" smtClean="0"/>
              <a:t>27</a:t>
            </a:fld>
            <a:endParaRPr lang="en-US"/>
          </a:p>
        </p:txBody>
      </p:sp>
    </p:spTree>
    <p:extLst>
      <p:ext uri="{BB962C8B-B14F-4D97-AF65-F5344CB8AC3E}">
        <p14:creationId xmlns:p14="http://schemas.microsoft.com/office/powerpoint/2010/main" val="2477645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p>
        </p:txBody>
      </p:sp>
      <p:sp>
        <p:nvSpPr>
          <p:cNvPr id="4" name="スライド番号プレースホルダー 3"/>
          <p:cNvSpPr>
            <a:spLocks noGrp="1"/>
          </p:cNvSpPr>
          <p:nvPr>
            <p:ph type="sldNum" sz="quarter" idx="5"/>
          </p:nvPr>
        </p:nvSpPr>
        <p:spPr/>
        <p:txBody>
          <a:bodyPr/>
          <a:lstStyle/>
          <a:p>
            <a:fld id="{2060C018-79B0-4E74-AD18-C9F2E6AD9C73}" type="slidenum">
              <a:rPr kumimoji="1" lang="ja-JP" altLang="en-US" smtClean="0"/>
              <a:t>30</a:t>
            </a:fld>
            <a:endParaRPr kumimoji="1" lang="ja-JP" altLang="en-US"/>
          </a:p>
        </p:txBody>
      </p:sp>
    </p:spTree>
    <p:extLst>
      <p:ext uri="{BB962C8B-B14F-4D97-AF65-F5344CB8AC3E}">
        <p14:creationId xmlns:p14="http://schemas.microsoft.com/office/powerpoint/2010/main" val="359475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ja-JP" altLang="en-US"/>
              <a:t>マスター タイトルの書式設定</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267737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2812007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ja-JP" altLang="en-US"/>
              <a:t>マスター タイトルの書式設定</a:t>
            </a:r>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2181055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ja-JP" altLang="en-US"/>
              <a:t>マスター タイトルの書式設定</a:t>
            </a:r>
            <a:endParaRPr lang="en-US"/>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ja-JP" altLang="en-US"/>
              <a:t>マスター テキストの書式設定</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503886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ja-JP" altLang="en-US"/>
              <a:t>マスター タイトルの書式設定</a:t>
            </a:r>
            <a:endParaRPr lang="en-US"/>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2608310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3606697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1442294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3200739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309963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3968897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ja-JP" altLang="en-US"/>
              <a:t>マスター タイトルの書式設定</a:t>
            </a:r>
            <a:endParaRPr lang="en-US"/>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36426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219208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3903714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7" name="Date Placeholder 2"/>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3"/>
          <p:cNvSpPr>
            <a:spLocks noGrp="1"/>
          </p:cNvSpPr>
          <p:nvPr>
            <p:ph type="ftr" sz="quarter" idx="11"/>
          </p:nvPr>
        </p:nvSpPr>
        <p:spPr/>
        <p:txBody>
          <a:bodyPr/>
          <a:lstStyle/>
          <a:p>
            <a:endParaRPr kumimoji="1" lang="ja-JP" altLang="en-US"/>
          </a:p>
        </p:txBody>
      </p:sp>
      <p:sp>
        <p:nvSpPr>
          <p:cNvPr id="6" name="Slide Number Placeholder 4"/>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66942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2"/>
          <p:cNvSpPr>
            <a:spLocks noGrp="1"/>
          </p:cNvSpPr>
          <p:nvPr>
            <p:ph type="ftr" sz="quarter" idx="11"/>
          </p:nvPr>
        </p:nvSpPr>
        <p:spPr/>
        <p:txBody>
          <a:bodyPr/>
          <a:lstStyle/>
          <a:p>
            <a:endParaRPr kumimoji="1" lang="ja-JP" altLang="en-US"/>
          </a:p>
        </p:txBody>
      </p:sp>
      <p:sp>
        <p:nvSpPr>
          <p:cNvPr id="6" name="Slide Number Placeholder 3"/>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3793051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ja-JP" altLang="en-US"/>
              <a:t>マスター タイトルの書式設定</a:t>
            </a:r>
            <a:endParaRPr lang="en-US"/>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7" name="Date Placeholder 4"/>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5" name="Footer Placeholder 5"/>
          <p:cNvSpPr>
            <a:spLocks noGrp="1"/>
          </p:cNvSpPr>
          <p:nvPr>
            <p:ph type="ftr" sz="quarter" idx="11"/>
          </p:nvPr>
        </p:nvSpPr>
        <p:spPr/>
        <p:txBody>
          <a:bodyPr/>
          <a:lstStyle/>
          <a:p>
            <a:endParaRPr kumimoji="1" lang="ja-JP" altLang="en-US"/>
          </a:p>
        </p:txBody>
      </p:sp>
      <p:sp>
        <p:nvSpPr>
          <p:cNvPr id="6" name="Slide Number Placeholder 6"/>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3342575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AD1F55-0E52-4617-8EA9-EC4274046377}" type="datetimeFigureOut">
              <a:rPr kumimoji="1" lang="ja-JP" altLang="en-US" smtClean="0"/>
              <a:t>2025/4/22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1595802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ja-JP" altLang="en-US"/>
              <a:t>マスター タイトルの書式設定</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8AD1F55-0E52-4617-8EA9-EC4274046377}" type="datetimeFigureOut">
              <a:rPr kumimoji="1" lang="ja-JP" altLang="en-US" smtClean="0"/>
              <a:t>2025/4/22</a:t>
            </a:fld>
            <a:endParaRPr kumimoji="1" lang="ja-JP"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13D8C3F-B56E-46B4-A635-997FC351543B}" type="slidenum">
              <a:rPr kumimoji="1" lang="ja-JP" altLang="en-US" smtClean="0"/>
              <a:t>‹#›</a:t>
            </a:fld>
            <a:endParaRPr kumimoji="1" lang="ja-JP" altLang="en-US"/>
          </a:p>
        </p:txBody>
      </p:sp>
    </p:spTree>
    <p:extLst>
      <p:ext uri="{BB962C8B-B14F-4D97-AF65-F5344CB8AC3E}">
        <p14:creationId xmlns:p14="http://schemas.microsoft.com/office/powerpoint/2010/main" val="265859750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svg"/><Relationship Id="rId11" Type="http://schemas.openxmlformats.org/officeDocument/2006/relationships/image" Target="../media/image29.sv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sv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CB44-6890-3D7F-CA70-53F8E25902E0}"/>
              </a:ext>
            </a:extLst>
          </p:cNvPr>
          <p:cNvSpPr>
            <a:spLocks noGrp="1"/>
          </p:cNvSpPr>
          <p:nvPr>
            <p:ph type="ctrTitle"/>
          </p:nvPr>
        </p:nvSpPr>
        <p:spPr>
          <a:xfrm>
            <a:off x="1154955" y="1802675"/>
            <a:ext cx="9095469" cy="1111072"/>
          </a:xfrm>
        </p:spPr>
        <p:txBody>
          <a:bodyPr/>
          <a:lstStyle/>
          <a:p>
            <a:r>
              <a:rPr lang="en-US">
                <a:latin typeface="Meiryo UI" panose="020B0604030504040204" pitchFamily="34" charset="-128"/>
                <a:ea typeface="Meiryo UI" panose="020B0604030504040204" pitchFamily="34" charset="-128"/>
              </a:rPr>
              <a:t>Ship Cyber Security</a:t>
            </a:r>
          </a:p>
        </p:txBody>
      </p:sp>
      <p:sp>
        <p:nvSpPr>
          <p:cNvPr id="3" name="Subtitle 2">
            <a:extLst>
              <a:ext uri="{FF2B5EF4-FFF2-40B4-BE49-F238E27FC236}">
                <a16:creationId xmlns:a16="http://schemas.microsoft.com/office/drawing/2014/main" id="{9DF01FAD-D413-7D99-4237-AD8458FE3462}"/>
              </a:ext>
            </a:extLst>
          </p:cNvPr>
          <p:cNvSpPr>
            <a:spLocks noGrp="1"/>
          </p:cNvSpPr>
          <p:nvPr>
            <p:ph type="subTitle" idx="1"/>
          </p:nvPr>
        </p:nvSpPr>
        <p:spPr>
          <a:xfrm>
            <a:off x="1154956" y="3082834"/>
            <a:ext cx="9095468" cy="861420"/>
          </a:xfrm>
        </p:spPr>
        <p:txBody>
          <a:bodyPr>
            <a:normAutofit fontScale="85000" lnSpcReduction="20000"/>
          </a:bodyPr>
          <a:lstStyle/>
          <a:p>
            <a:r>
              <a:rPr lang="en-US">
                <a:latin typeface="Meiryo UI" panose="020B0604030504040204" pitchFamily="34" charset="-128"/>
                <a:ea typeface="Meiryo UI" panose="020B0604030504040204" pitchFamily="34" charset="-128"/>
              </a:rPr>
              <a:t>Misuga Kaiun Group								</a:t>
            </a:r>
          </a:p>
          <a:p>
            <a:r>
              <a:rPr lang="en-US">
                <a:latin typeface="Meiryo UI" panose="020B0604030504040204" pitchFamily="34" charset="-128"/>
                <a:ea typeface="Meiryo UI" panose="020B0604030504040204" pitchFamily="34" charset="-128"/>
              </a:rPr>
              <a:t>													3</a:t>
            </a:r>
            <a:r>
              <a:rPr lang="en-US" baseline="30000">
                <a:latin typeface="Meiryo UI" panose="020B0604030504040204" pitchFamily="34" charset="-128"/>
                <a:ea typeface="Meiryo UI" panose="020B0604030504040204" pitchFamily="34" charset="-128"/>
              </a:rPr>
              <a:t>rd</a:t>
            </a:r>
            <a:r>
              <a:rPr lang="en-US">
                <a:latin typeface="Meiryo UI" panose="020B0604030504040204" pitchFamily="34" charset="-128"/>
                <a:ea typeface="Meiryo UI" panose="020B0604030504040204" pitchFamily="34" charset="-128"/>
              </a:rPr>
              <a:t>  APR. 2025 Rev. 1.9									</a:t>
            </a:r>
          </a:p>
        </p:txBody>
      </p:sp>
    </p:spTree>
    <p:extLst>
      <p:ext uri="{BB962C8B-B14F-4D97-AF65-F5344CB8AC3E}">
        <p14:creationId xmlns:p14="http://schemas.microsoft.com/office/powerpoint/2010/main" val="1447802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a:xfrm>
            <a:off x="646110" y="452718"/>
            <a:ext cx="10501839" cy="654722"/>
          </a:xfrm>
        </p:spPr>
        <p:txBody>
          <a:bodyPr/>
          <a:lstStyle/>
          <a:p>
            <a:r>
              <a:rPr lang="en-US" sz="4000">
                <a:latin typeface="Meiryo UI" panose="020B0604030504040204" pitchFamily="34" charset="-128"/>
                <a:ea typeface="Meiryo UI" panose="020B0604030504040204" pitchFamily="34" charset="-128"/>
                <a:cs typeface="Arial" panose="020B0604020202020204" pitchFamily="34" charset="0"/>
              </a:rPr>
              <a:t>Malware Infection Process Diagram</a:t>
            </a:r>
          </a:p>
        </p:txBody>
      </p:sp>
      <p:sp>
        <p:nvSpPr>
          <p:cNvPr id="5" name="コンテンツ プレースホルダー 4">
            <a:extLst>
              <a:ext uri="{FF2B5EF4-FFF2-40B4-BE49-F238E27FC236}">
                <a16:creationId xmlns:a16="http://schemas.microsoft.com/office/drawing/2014/main" id="{2016EB02-799A-B41F-8D61-4B71FF6989CA}"/>
              </a:ext>
            </a:extLst>
          </p:cNvPr>
          <p:cNvSpPr>
            <a:spLocks noGrp="1"/>
          </p:cNvSpPr>
          <p:nvPr>
            <p:ph idx="1"/>
          </p:nvPr>
        </p:nvSpPr>
        <p:spPr/>
        <p:txBody>
          <a:bodyPr/>
          <a:lstStyle/>
          <a:p>
            <a:endParaRPr lang="en-US"/>
          </a:p>
        </p:txBody>
      </p:sp>
      <p:pic>
        <p:nvPicPr>
          <p:cNvPr id="15" name="図 14">
            <a:extLst>
              <a:ext uri="{FF2B5EF4-FFF2-40B4-BE49-F238E27FC236}">
                <a16:creationId xmlns:a16="http://schemas.microsoft.com/office/drawing/2014/main" id="{420A71CB-4C5F-87EA-E028-88741723D574}"/>
              </a:ext>
            </a:extLst>
          </p:cNvPr>
          <p:cNvPicPr>
            <a:picLocks noChangeAspect="1"/>
          </p:cNvPicPr>
          <p:nvPr/>
        </p:nvPicPr>
        <p:blipFill>
          <a:blip r:embed="rId2"/>
          <a:stretch>
            <a:fillRect/>
          </a:stretch>
        </p:blipFill>
        <p:spPr>
          <a:xfrm>
            <a:off x="406400" y="1178560"/>
            <a:ext cx="11318240" cy="5364480"/>
          </a:xfrm>
          <a:prstGeom prst="rect">
            <a:avLst/>
          </a:prstGeom>
        </p:spPr>
      </p:pic>
    </p:spTree>
    <p:extLst>
      <p:ext uri="{BB962C8B-B14F-4D97-AF65-F5344CB8AC3E}">
        <p14:creationId xmlns:p14="http://schemas.microsoft.com/office/powerpoint/2010/main" val="3867590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CAA53E-1EE6-38BE-1BD6-76336B69D6F2}"/>
              </a:ext>
            </a:extLst>
          </p:cNvPr>
          <p:cNvPicPr>
            <a:picLocks noChangeAspect="1"/>
          </p:cNvPicPr>
          <p:nvPr/>
        </p:nvPicPr>
        <p:blipFill>
          <a:blip r:embed="rId2"/>
          <a:stretch>
            <a:fillRect/>
          </a:stretch>
        </p:blipFill>
        <p:spPr>
          <a:xfrm>
            <a:off x="4200805" y="1407870"/>
            <a:ext cx="7727035" cy="5175810"/>
          </a:xfrm>
          <a:prstGeom prst="rect">
            <a:avLst/>
          </a:prstGeom>
        </p:spPr>
      </p:pic>
      <p:pic>
        <p:nvPicPr>
          <p:cNvPr id="5" name="Picture 4">
            <a:extLst>
              <a:ext uri="{FF2B5EF4-FFF2-40B4-BE49-F238E27FC236}">
                <a16:creationId xmlns:a16="http://schemas.microsoft.com/office/drawing/2014/main" id="{984E6C0B-A564-A363-9D9B-F563A7B532DB}"/>
              </a:ext>
            </a:extLst>
          </p:cNvPr>
          <p:cNvPicPr>
            <a:picLocks noChangeAspect="1"/>
          </p:cNvPicPr>
          <p:nvPr/>
        </p:nvPicPr>
        <p:blipFill>
          <a:blip r:embed="rId3"/>
          <a:stretch>
            <a:fillRect/>
          </a:stretch>
        </p:blipFill>
        <p:spPr>
          <a:xfrm>
            <a:off x="2041474" y="415892"/>
            <a:ext cx="7484518" cy="723853"/>
          </a:xfrm>
          <a:prstGeom prst="rect">
            <a:avLst/>
          </a:prstGeom>
        </p:spPr>
      </p:pic>
      <p:pic>
        <p:nvPicPr>
          <p:cNvPr id="9" name="Picture 8">
            <a:extLst>
              <a:ext uri="{FF2B5EF4-FFF2-40B4-BE49-F238E27FC236}">
                <a16:creationId xmlns:a16="http://schemas.microsoft.com/office/drawing/2014/main" id="{C42D9E93-F6E8-80BC-43CC-DB713C283A1A}"/>
              </a:ext>
            </a:extLst>
          </p:cNvPr>
          <p:cNvPicPr>
            <a:picLocks noChangeAspect="1"/>
          </p:cNvPicPr>
          <p:nvPr/>
        </p:nvPicPr>
        <p:blipFill>
          <a:blip r:embed="rId4"/>
          <a:stretch>
            <a:fillRect/>
          </a:stretch>
        </p:blipFill>
        <p:spPr>
          <a:xfrm>
            <a:off x="178169" y="1952545"/>
            <a:ext cx="3921273" cy="3765710"/>
          </a:xfrm>
          <a:prstGeom prst="rect">
            <a:avLst/>
          </a:prstGeom>
        </p:spPr>
      </p:pic>
    </p:spTree>
    <p:extLst>
      <p:ext uri="{BB962C8B-B14F-4D97-AF65-F5344CB8AC3E}">
        <p14:creationId xmlns:p14="http://schemas.microsoft.com/office/powerpoint/2010/main" val="3297924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4B96D-732C-15FB-E81A-90CB6B163E5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40B5368-4A8B-BD9D-982B-A84D8A114D10}"/>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Ship Cyber Security Policy</a:t>
            </a:r>
          </a:p>
        </p:txBody>
      </p:sp>
      <p:sp>
        <p:nvSpPr>
          <p:cNvPr id="3" name="コンテンツ プレースホルダー 2">
            <a:extLst>
              <a:ext uri="{FF2B5EF4-FFF2-40B4-BE49-F238E27FC236}">
                <a16:creationId xmlns:a16="http://schemas.microsoft.com/office/drawing/2014/main" id="{DA9D8DBF-03BC-10EF-4A9C-9137778B8B0C}"/>
              </a:ext>
            </a:extLst>
          </p:cNvPr>
          <p:cNvSpPr>
            <a:spLocks noGrp="1"/>
          </p:cNvSpPr>
          <p:nvPr>
            <p:ph idx="1"/>
          </p:nvPr>
        </p:nvSpPr>
        <p:spPr>
          <a:xfrm>
            <a:off x="646111" y="1962562"/>
            <a:ext cx="10501839" cy="4442720"/>
          </a:xfrm>
        </p:spPr>
        <p:txBody>
          <a:bodyPr>
            <a:normAutofit/>
          </a:bodyPr>
          <a:lstStyle/>
          <a:p>
            <a:pPr marL="0" indent="0">
              <a:buNone/>
            </a:pPr>
            <a:r>
              <a:rPr kumimoji="1" lang="en-US" altLang="ja-JP" sz="2800">
                <a:latin typeface="Meiryo UI" panose="020B0604030504040204" pitchFamily="34" charset="-128"/>
                <a:ea typeface="Meiryo UI" panose="020B0604030504040204" pitchFamily="34" charset="-128"/>
                <a:cs typeface="Arial" panose="020B0604020202020204" pitchFamily="34" charset="0"/>
              </a:rPr>
              <a:t>Misuga Kaiun’s ship cyber security policy is to provide a secure working environment, by establishing and maintaining the required cyber security measures to prevent unlawful acts and mitigate cyber risks which may endanger the safety and security of all personnel and property engaged in its business activities. </a:t>
            </a:r>
          </a:p>
          <a:p>
            <a:pPr marL="0" indent="0">
              <a:buNone/>
            </a:pPr>
            <a:endParaRPr kumimoji="1" lang="en-US" altLang="ja-JP">
              <a:latin typeface="Meiryo UI" panose="020B0604030504040204" pitchFamily="34" charset="-128"/>
              <a:ea typeface="Meiryo UI" panose="020B0604030504040204" pitchFamily="34" charset="-128"/>
              <a:cs typeface="Arial" panose="020B0604020202020204" pitchFamily="34" charset="0"/>
            </a:endParaRPr>
          </a:p>
          <a:p>
            <a:endParaRPr lang="en-US" sz="1800"/>
          </a:p>
        </p:txBody>
      </p:sp>
    </p:spTree>
    <p:extLst>
      <p:ext uri="{BB962C8B-B14F-4D97-AF65-F5344CB8AC3E}">
        <p14:creationId xmlns:p14="http://schemas.microsoft.com/office/powerpoint/2010/main" val="504843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E0B14-4FA9-1CDF-05DC-E984C3A287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D30A095-49FA-5879-77C5-22D7233649E0}"/>
              </a:ext>
            </a:extLst>
          </p:cNvPr>
          <p:cNvSpPr>
            <a:spLocks noGrp="1"/>
          </p:cNvSpPr>
          <p:nvPr>
            <p:ph type="title"/>
          </p:nvPr>
        </p:nvSpPr>
        <p:spPr>
          <a:xfrm>
            <a:off x="645132" y="354747"/>
            <a:ext cx="9404723" cy="1400530"/>
          </a:xfrm>
        </p:spPr>
        <p:txBody>
          <a:bodyPr/>
          <a:lstStyle/>
          <a:p>
            <a:r>
              <a:rPr lang="en-US" sz="4000">
                <a:latin typeface="Meiryo UI" panose="020B0604030504040204" pitchFamily="34" charset="-128"/>
                <a:ea typeface="Meiryo UI" panose="020B0604030504040204" pitchFamily="34" charset="-128"/>
              </a:rPr>
              <a:t>Ship Cyber Security Policy</a:t>
            </a:r>
          </a:p>
        </p:txBody>
      </p:sp>
      <p:sp>
        <p:nvSpPr>
          <p:cNvPr id="3" name="コンテンツ プレースホルダー 2">
            <a:extLst>
              <a:ext uri="{FF2B5EF4-FFF2-40B4-BE49-F238E27FC236}">
                <a16:creationId xmlns:a16="http://schemas.microsoft.com/office/drawing/2014/main" id="{9BE96F2E-4905-DEE4-1C4B-50232661B2C5}"/>
              </a:ext>
            </a:extLst>
          </p:cNvPr>
          <p:cNvSpPr>
            <a:spLocks noGrp="1"/>
          </p:cNvSpPr>
          <p:nvPr>
            <p:ph idx="1"/>
          </p:nvPr>
        </p:nvSpPr>
        <p:spPr>
          <a:xfrm>
            <a:off x="645131" y="1158950"/>
            <a:ext cx="10440879" cy="5344303"/>
          </a:xfrm>
        </p:spPr>
        <p:txBody>
          <a:bodyPr>
            <a:normAutofit/>
          </a:bodyPr>
          <a:lstStyle/>
          <a:p>
            <a:pPr marL="0" indent="0">
              <a:buNone/>
            </a:pPr>
            <a:r>
              <a:rPr lang="en-US" sz="2800">
                <a:latin typeface="Meiryo UI" panose="020B0604030504040204" pitchFamily="34" charset="-128"/>
                <a:ea typeface="Meiryo UI" panose="020B0604030504040204" pitchFamily="34" charset="-128"/>
              </a:rPr>
              <a:t>ALL CREW ARE </a:t>
            </a:r>
            <a:r>
              <a:rPr lang="en-US" sz="2800">
                <a:solidFill>
                  <a:srgbClr val="FFFF00"/>
                </a:solidFill>
                <a:latin typeface="Meiryo UI" panose="020B0604030504040204" pitchFamily="34" charset="-128"/>
                <a:ea typeface="Meiryo UI" panose="020B0604030504040204" pitchFamily="34" charset="-128"/>
              </a:rPr>
              <a:t>“STRICTLY PROHIBITED” </a:t>
            </a:r>
            <a:r>
              <a:rPr lang="en-US" sz="2800">
                <a:latin typeface="Meiryo UI" panose="020B0604030504040204" pitchFamily="34" charset="-128"/>
                <a:ea typeface="Meiryo UI" panose="020B0604030504040204" pitchFamily="34" charset="-128"/>
              </a:rPr>
              <a:t>TO:</a:t>
            </a:r>
          </a:p>
          <a:p>
            <a:r>
              <a:rPr lang="en-US" sz="2800">
                <a:solidFill>
                  <a:srgbClr val="FFFF00"/>
                </a:solidFill>
                <a:latin typeface="Meiryo UI" panose="020B0604030504040204" pitchFamily="34" charset="-128"/>
                <a:ea typeface="Meiryo UI" panose="020B0604030504040204" pitchFamily="34" charset="-128"/>
              </a:rPr>
              <a:t>Connect any personal USB flash drives/external hard drives to any onboard IT &amp; OT Systems.</a:t>
            </a:r>
          </a:p>
          <a:p>
            <a:r>
              <a:rPr lang="en-US" sz="2800">
                <a:solidFill>
                  <a:srgbClr val="FFFF00"/>
                </a:solidFill>
                <a:latin typeface="Meiryo UI" panose="020B0604030504040204" pitchFamily="34" charset="-128"/>
                <a:ea typeface="Meiryo UI" panose="020B0604030504040204" pitchFamily="34" charset="-128"/>
              </a:rPr>
              <a:t>Transferring of files to the ship’s computers using personal devices.</a:t>
            </a:r>
          </a:p>
          <a:p>
            <a:r>
              <a:rPr lang="en-US" sz="2800">
                <a:solidFill>
                  <a:srgbClr val="FFFF00"/>
                </a:solidFill>
                <a:latin typeface="Meiryo UI" panose="020B0604030504040204" pitchFamily="34" charset="-128"/>
                <a:ea typeface="Meiryo UI" panose="020B0604030504040204" pitchFamily="34" charset="-128"/>
              </a:rPr>
              <a:t>Install any “ILLEGAL”, “UNAPPROVED”, or “NON-WORK-RELATED” software/applications.</a:t>
            </a:r>
          </a:p>
          <a:p>
            <a:r>
              <a:rPr lang="en-US" sz="2800">
                <a:solidFill>
                  <a:srgbClr val="FFFF00"/>
                </a:solidFill>
                <a:latin typeface="Meiryo UI" panose="020B0604030504040204" pitchFamily="34" charset="-128"/>
                <a:ea typeface="Meiryo UI" panose="020B0604030504040204" pitchFamily="34" charset="-128"/>
              </a:rPr>
              <a:t>Bringing personal satellite communication devices.</a:t>
            </a:r>
          </a:p>
          <a:p>
            <a:r>
              <a:rPr lang="en-US" sz="2800">
                <a:solidFill>
                  <a:srgbClr val="FFFF00"/>
                </a:solidFill>
                <a:latin typeface="Meiryo UI" panose="020B0604030504040204" pitchFamily="34" charset="-128"/>
                <a:ea typeface="Meiryo UI" panose="020B0604030504040204" pitchFamily="34" charset="-128"/>
              </a:rPr>
              <a:t>Changing the designated location of onboard computers.</a:t>
            </a:r>
          </a:p>
          <a:p>
            <a:r>
              <a:rPr lang="en-US" sz="2800">
                <a:solidFill>
                  <a:srgbClr val="FFFF00"/>
                </a:solidFill>
                <a:latin typeface="Meiryo UI" panose="020B0604030504040204" pitchFamily="34" charset="-128"/>
                <a:ea typeface="Meiryo UI" panose="020B0604030504040204" pitchFamily="34" charset="-128"/>
              </a:rPr>
              <a:t>Modifying the onboard computers’ default settings.</a:t>
            </a:r>
          </a:p>
          <a:p>
            <a:endParaRPr lang="en-US" sz="2400"/>
          </a:p>
        </p:txBody>
      </p:sp>
    </p:spTree>
    <p:extLst>
      <p:ext uri="{BB962C8B-B14F-4D97-AF65-F5344CB8AC3E}">
        <p14:creationId xmlns:p14="http://schemas.microsoft.com/office/powerpoint/2010/main" val="2024569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Roles and Responsibilities</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402771" y="1200728"/>
            <a:ext cx="11484429" cy="5495636"/>
          </a:xfrm>
        </p:spPr>
        <p:txBody>
          <a:bodyPr>
            <a:normAutofit/>
          </a:bodyPr>
          <a:lstStyle/>
          <a:p>
            <a:pPr marL="0" indent="0">
              <a:buNone/>
            </a:pPr>
            <a:r>
              <a:rPr kumimoji="1" lang="ja-JP" altLang="en-US" sz="2800">
                <a:latin typeface="Meiryo UI" panose="020B0604030504040204" pitchFamily="34" charset="-128"/>
                <a:ea typeface="Meiryo UI" panose="020B0604030504040204" pitchFamily="34" charset="-128"/>
                <a:cs typeface="Arial" panose="020B0604020202020204" pitchFamily="34" charset="0"/>
              </a:rPr>
              <a:t>・</a:t>
            </a:r>
            <a:r>
              <a:rPr kumimoji="1" lang="en-US" altLang="ja-JP" sz="2800" err="1">
                <a:latin typeface="Meiryo UI" panose="020B0604030504040204" pitchFamily="34" charset="-128"/>
                <a:ea typeface="Meiryo UI" panose="020B0604030504040204" pitchFamily="34" charset="-128"/>
                <a:cs typeface="Arial" panose="020B0604020202020204" pitchFamily="34" charset="0"/>
              </a:rPr>
              <a:t>CCySO</a:t>
            </a:r>
            <a:r>
              <a:rPr kumimoji="1" lang="en-US" altLang="ja-JP" sz="2800">
                <a:latin typeface="Meiryo UI" panose="020B0604030504040204" pitchFamily="34" charset="-128"/>
                <a:ea typeface="Meiryo UI" panose="020B0604030504040204" pitchFamily="34" charset="-128"/>
                <a:cs typeface="Arial" panose="020B0604020202020204" pitchFamily="34" charset="0"/>
              </a:rPr>
              <a:t> (Company Cyber Security Officer):</a:t>
            </a:r>
            <a:endParaRPr lang="en-US" altLang="ja-JP" sz="2800">
              <a:latin typeface="Meiryo UI" panose="020B0604030504040204" pitchFamily="34" charset="-128"/>
              <a:ea typeface="Meiryo UI" panose="020B0604030504040204" pitchFamily="34" charset="-128"/>
              <a:cs typeface="Arial" panose="020B0604020202020204" pitchFamily="34" charset="0"/>
            </a:endParaRPr>
          </a:p>
          <a:p>
            <a:pPr lvl="1"/>
            <a:r>
              <a:rPr kumimoji="1" lang="en-US" altLang="ja-JP" sz="2800">
                <a:latin typeface="Meiryo UI" panose="020B0604030504040204" pitchFamily="34" charset="-128"/>
                <a:ea typeface="Meiryo UI" panose="020B0604030504040204" pitchFamily="34" charset="-128"/>
                <a:cs typeface="Arial" panose="020B0604020202020204" pitchFamily="34" charset="0"/>
              </a:rPr>
              <a:t>IT Planning Division (Ship ICT)</a:t>
            </a:r>
          </a:p>
          <a:p>
            <a:pPr marL="457200" lvl="1" indent="0">
              <a:buNone/>
            </a:pPr>
            <a:r>
              <a:rPr kumimoji="1" lang="en-US" altLang="ja-JP" sz="2800">
                <a:latin typeface="Meiryo UI" panose="020B0604030504040204" pitchFamily="34" charset="-128"/>
                <a:ea typeface="Meiryo UI" panose="020B0604030504040204" pitchFamily="34" charset="-128"/>
                <a:cs typeface="Arial" panose="020B0604020202020204" pitchFamily="34" charset="0"/>
              </a:rPr>
              <a:t>(This includes all the locations below)</a:t>
            </a:r>
          </a:p>
          <a:p>
            <a:pPr lvl="2"/>
            <a:r>
              <a:rPr kumimoji="1" lang="en-US" altLang="ja-JP" sz="2600">
                <a:latin typeface="Meiryo UI" panose="020B0604030504040204" pitchFamily="34" charset="-128"/>
                <a:ea typeface="Meiryo UI" panose="020B0604030504040204" pitchFamily="34" charset="-128"/>
                <a:cs typeface="Arial" panose="020B0604020202020204" pitchFamily="34" charset="0"/>
              </a:rPr>
              <a:t>SHIKOKU</a:t>
            </a:r>
          </a:p>
          <a:p>
            <a:pPr lvl="2"/>
            <a:r>
              <a:rPr kumimoji="1" lang="en-US" altLang="ja-JP" sz="2600">
                <a:latin typeface="Meiryo UI" panose="020B0604030504040204" pitchFamily="34" charset="-128"/>
                <a:ea typeface="Meiryo UI" panose="020B0604030504040204" pitchFamily="34" charset="-128"/>
                <a:cs typeface="Arial" panose="020B0604020202020204" pitchFamily="34" charset="0"/>
              </a:rPr>
              <a:t>TOKYO</a:t>
            </a:r>
          </a:p>
          <a:p>
            <a:pPr lvl="2"/>
            <a:r>
              <a:rPr kumimoji="1" lang="en-US" altLang="ja-JP" sz="2600">
                <a:latin typeface="Meiryo UI" panose="020B0604030504040204" pitchFamily="34" charset="-128"/>
                <a:ea typeface="Meiryo UI" panose="020B0604030504040204" pitchFamily="34" charset="-128"/>
                <a:cs typeface="Arial" panose="020B0604020202020204" pitchFamily="34" charset="0"/>
              </a:rPr>
              <a:t>PHILIPPINES</a:t>
            </a:r>
          </a:p>
          <a:p>
            <a:pPr lvl="2"/>
            <a:r>
              <a:rPr kumimoji="1" lang="en-US" altLang="ja-JP" sz="2600">
                <a:latin typeface="Meiryo UI" panose="020B0604030504040204" pitchFamily="34" charset="-128"/>
                <a:ea typeface="Meiryo UI" panose="020B0604030504040204" pitchFamily="34" charset="-128"/>
                <a:cs typeface="Arial" panose="020B0604020202020204" pitchFamily="34" charset="0"/>
              </a:rPr>
              <a:t>HOLLAND </a:t>
            </a:r>
          </a:p>
          <a:p>
            <a:pPr marL="914400" lvl="2" indent="0">
              <a:buNone/>
            </a:pPr>
            <a:endParaRPr lang="en-US" sz="2800"/>
          </a:p>
          <a:p>
            <a:pPr marL="0" indent="0">
              <a:buNone/>
            </a:pPr>
            <a:r>
              <a:rPr lang="ja-JP" altLang="en-US" sz="2800">
                <a:latin typeface="Meiryo UI" panose="020B0604030504040204" pitchFamily="34" charset="-128"/>
                <a:ea typeface="Meiryo UI" panose="020B0604030504040204" pitchFamily="34" charset="-128"/>
                <a:cs typeface="Arial" panose="020B0604020202020204" pitchFamily="34" charset="0"/>
              </a:rPr>
              <a:t>・</a:t>
            </a:r>
            <a:r>
              <a:rPr kumimoji="1" lang="en-US" altLang="ja-JP" sz="2800" err="1">
                <a:latin typeface="Meiryo UI" panose="020B0604030504040204" pitchFamily="34" charset="-128"/>
                <a:ea typeface="Meiryo UI" panose="020B0604030504040204" pitchFamily="34" charset="-128"/>
                <a:cs typeface="Arial" panose="020B0604020202020204" pitchFamily="34" charset="0"/>
              </a:rPr>
              <a:t>SCySO</a:t>
            </a:r>
            <a:r>
              <a:rPr kumimoji="1" lang="en-US" altLang="ja-JP" sz="2800">
                <a:latin typeface="Meiryo UI" panose="020B0604030504040204" pitchFamily="34" charset="-128"/>
                <a:ea typeface="Meiryo UI" panose="020B0604030504040204" pitchFamily="34" charset="-128"/>
                <a:cs typeface="Arial" panose="020B0604020202020204" pitchFamily="34" charset="0"/>
              </a:rPr>
              <a:t> (Ship Cyber Security Officer):</a:t>
            </a:r>
          </a:p>
          <a:p>
            <a:pPr lvl="1"/>
            <a:r>
              <a:rPr kumimoji="1" lang="en-US" altLang="ja-JP" sz="2800">
                <a:latin typeface="Meiryo UI" panose="020B0604030504040204" pitchFamily="34" charset="-128"/>
                <a:ea typeface="Meiryo UI" panose="020B0604030504040204" pitchFamily="34" charset="-128"/>
                <a:cs typeface="Arial" panose="020B0604020202020204" pitchFamily="34" charset="0"/>
              </a:rPr>
              <a:t>Master/Captain</a:t>
            </a:r>
          </a:p>
          <a:p>
            <a:pPr marL="0" indent="0">
              <a:buNone/>
            </a:pPr>
            <a:endParaRPr lang="en-US" altLang="ja-JP" sz="2400">
              <a:latin typeface="Meiryo UI" panose="020B0604030504040204" pitchFamily="34" charset="-128"/>
              <a:ea typeface="Meiryo UI" panose="020B0604030504040204" pitchFamily="34" charset="-128"/>
              <a:cs typeface="Arial" panose="020B0604020202020204" pitchFamily="34" charset="0"/>
            </a:endParaRPr>
          </a:p>
          <a:p>
            <a:endParaRPr lang="en-US"/>
          </a:p>
          <a:p>
            <a:pPr>
              <a:buFontTx/>
              <a:buChar char="-"/>
            </a:pPr>
            <a:endParaRPr lang="en-US"/>
          </a:p>
        </p:txBody>
      </p:sp>
    </p:spTree>
    <p:extLst>
      <p:ext uri="{BB962C8B-B14F-4D97-AF65-F5344CB8AC3E}">
        <p14:creationId xmlns:p14="http://schemas.microsoft.com/office/powerpoint/2010/main" val="3827045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4F4E7-9AFC-2294-E0F6-839D8BEDAE8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596F6DE-7A3F-52ED-38D1-19EA10ABDFC7}"/>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Roles and Responsibilities</a:t>
            </a:r>
          </a:p>
        </p:txBody>
      </p:sp>
      <p:sp>
        <p:nvSpPr>
          <p:cNvPr id="3" name="コンテンツ プレースホルダー 2">
            <a:extLst>
              <a:ext uri="{FF2B5EF4-FFF2-40B4-BE49-F238E27FC236}">
                <a16:creationId xmlns:a16="http://schemas.microsoft.com/office/drawing/2014/main" id="{4105F61A-6861-1044-4201-D5A66053EA45}"/>
              </a:ext>
            </a:extLst>
          </p:cNvPr>
          <p:cNvSpPr>
            <a:spLocks noGrp="1"/>
          </p:cNvSpPr>
          <p:nvPr>
            <p:ph idx="1"/>
          </p:nvPr>
        </p:nvSpPr>
        <p:spPr>
          <a:xfrm>
            <a:off x="402771" y="1200728"/>
            <a:ext cx="11484429" cy="5495636"/>
          </a:xfrm>
        </p:spPr>
        <p:txBody>
          <a:bodyPr>
            <a:normAutofit lnSpcReduction="10000"/>
          </a:bodyPr>
          <a:lstStyle/>
          <a:p>
            <a:pPr marL="0" indent="0">
              <a:buNone/>
            </a:pPr>
            <a:endParaRPr lang="en-US" altLang="ja-JP" sz="2800">
              <a:latin typeface="Meiryo UI" panose="020B0604030504040204" pitchFamily="34" charset="-128"/>
              <a:ea typeface="Meiryo UI" panose="020B0604030504040204" pitchFamily="34" charset="-128"/>
              <a:cs typeface="Arial" panose="020B0604020202020204" pitchFamily="34" charset="0"/>
            </a:endParaRPr>
          </a:p>
          <a:p>
            <a:pPr marL="0" indent="0">
              <a:buNone/>
            </a:pPr>
            <a:r>
              <a:rPr lang="ja-JP" altLang="en-US" sz="2800">
                <a:latin typeface="Meiryo UI" panose="020B0604030504040204" pitchFamily="34" charset="-128"/>
                <a:ea typeface="Meiryo UI" panose="020B0604030504040204" pitchFamily="34" charset="-128"/>
                <a:cs typeface="Arial" panose="020B0604020202020204" pitchFamily="34" charset="0"/>
              </a:rPr>
              <a:t>・</a:t>
            </a:r>
            <a:r>
              <a:rPr kumimoji="1" lang="en-US" altLang="ja-JP" sz="2800" err="1">
                <a:latin typeface="Meiryo UI" panose="020B0604030504040204" pitchFamily="34" charset="-128"/>
                <a:ea typeface="Meiryo UI" panose="020B0604030504040204" pitchFamily="34" charset="-128"/>
                <a:cs typeface="Arial" panose="020B0604020202020204" pitchFamily="34" charset="0"/>
              </a:rPr>
              <a:t>SCySO</a:t>
            </a:r>
            <a:r>
              <a:rPr kumimoji="1" lang="en-US" altLang="ja-JP" sz="2800">
                <a:latin typeface="Meiryo UI" panose="020B0604030504040204" pitchFamily="34" charset="-128"/>
                <a:ea typeface="Meiryo UI" panose="020B0604030504040204" pitchFamily="34" charset="-128"/>
                <a:cs typeface="Arial" panose="020B0604020202020204" pitchFamily="34" charset="0"/>
              </a:rPr>
              <a:t> Duties and Responsibilities shall include but not be limited to:</a:t>
            </a:r>
            <a:endParaRPr lang="en-US" sz="2800"/>
          </a:p>
          <a:p>
            <a:r>
              <a:rPr kumimoji="1" lang="en-US" altLang="ja-JP" sz="2800">
                <a:latin typeface="Meiryo UI" panose="020B0604030504040204" pitchFamily="34" charset="-128"/>
                <a:ea typeface="Meiryo UI" panose="020B0604030504040204" pitchFamily="34" charset="-128"/>
                <a:cs typeface="Arial" panose="020B0604020202020204" pitchFamily="34" charset="0"/>
              </a:rPr>
              <a:t>Overall, in charge of ship cybersecurity-related matters and liaison with </a:t>
            </a:r>
            <a:r>
              <a:rPr kumimoji="1" lang="en-US" altLang="ja-JP" sz="2800" err="1">
                <a:latin typeface="Meiryo UI" panose="020B0604030504040204" pitchFamily="34" charset="-128"/>
                <a:ea typeface="Meiryo UI" panose="020B0604030504040204" pitchFamily="34" charset="-128"/>
                <a:cs typeface="Arial" panose="020B0604020202020204" pitchFamily="34" charset="0"/>
              </a:rPr>
              <a:t>CCySO</a:t>
            </a:r>
            <a:r>
              <a:rPr kumimoji="1" lang="en-US" altLang="ja-JP" sz="2800">
                <a:latin typeface="Meiryo UI" panose="020B0604030504040204" pitchFamily="34" charset="-128"/>
                <a:ea typeface="Meiryo UI" panose="020B0604030504040204" pitchFamily="34" charset="-128"/>
                <a:cs typeface="Arial" panose="020B0604020202020204" pitchFamily="34" charset="0"/>
              </a:rPr>
              <a:t>.</a:t>
            </a:r>
          </a:p>
          <a:p>
            <a:r>
              <a:rPr kumimoji="1" lang="en-US" altLang="ja-JP" sz="2800">
                <a:latin typeface="Meiryo UI" panose="020B0604030504040204" pitchFamily="34" charset="-128"/>
                <a:ea typeface="Meiryo UI" panose="020B0604030504040204" pitchFamily="34" charset="-128"/>
                <a:cs typeface="Arial" panose="020B0604020202020204" pitchFamily="34" charset="0"/>
              </a:rPr>
              <a:t>Implement, review, and maintain Ship Cyber Risk Management Plan.</a:t>
            </a:r>
          </a:p>
          <a:p>
            <a:r>
              <a:rPr kumimoji="1" lang="en-US" altLang="ja-JP" sz="2800">
                <a:latin typeface="Meiryo UI" panose="020B0604030504040204" pitchFamily="34" charset="-128"/>
                <a:ea typeface="Meiryo UI" panose="020B0604030504040204" pitchFamily="34" charset="-128"/>
                <a:cs typeface="Arial" panose="020B0604020202020204" pitchFamily="34" charset="0"/>
              </a:rPr>
              <a:t>Carry out an initial assessment of any suspected incident.</a:t>
            </a:r>
          </a:p>
          <a:p>
            <a:r>
              <a:rPr kumimoji="1" lang="en-US" altLang="ja-JP" sz="2800">
                <a:latin typeface="Meiryo UI" panose="020B0604030504040204" pitchFamily="34" charset="-128"/>
                <a:ea typeface="Meiryo UI" panose="020B0604030504040204" pitchFamily="34" charset="-128"/>
                <a:cs typeface="Arial" panose="020B0604020202020204" pitchFamily="34" charset="0"/>
              </a:rPr>
              <a:t>Implement "Cyber Risk Management Basic Policies“ (Including training).</a:t>
            </a:r>
          </a:p>
          <a:p>
            <a:r>
              <a:rPr kumimoji="1" lang="en-US" altLang="ja-JP" sz="2800">
                <a:latin typeface="Meiryo UI" panose="020B0604030504040204" pitchFamily="34" charset="-128"/>
                <a:ea typeface="Meiryo UI" panose="020B0604030504040204" pitchFamily="34" charset="-128"/>
                <a:cs typeface="Arial" panose="020B0604020202020204" pitchFamily="34" charset="0"/>
              </a:rPr>
              <a:t>Report any ship cyber security breaches (actual or suspected).</a:t>
            </a:r>
          </a:p>
          <a:p>
            <a:endParaRPr lang="en-US"/>
          </a:p>
          <a:p>
            <a:pPr>
              <a:buFontTx/>
              <a:buChar char="-"/>
            </a:pPr>
            <a:endParaRPr lang="en-US"/>
          </a:p>
        </p:txBody>
      </p:sp>
    </p:spTree>
    <p:extLst>
      <p:ext uri="{BB962C8B-B14F-4D97-AF65-F5344CB8AC3E}">
        <p14:creationId xmlns:p14="http://schemas.microsoft.com/office/powerpoint/2010/main" val="251180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7">
            <a:extLst>
              <a:ext uri="{FF2B5EF4-FFF2-40B4-BE49-F238E27FC236}">
                <a16:creationId xmlns:a16="http://schemas.microsoft.com/office/drawing/2014/main" id="{C61DC428-18BE-4E2C-B536-195AA494106E}"/>
              </a:ext>
            </a:extLst>
          </p:cNvPr>
          <p:cNvSpPr>
            <a:spLocks noGrp="1"/>
          </p:cNvSpPr>
          <p:nvPr>
            <p:ph idx="1"/>
          </p:nvPr>
        </p:nvSpPr>
        <p:spPr>
          <a:xfrm>
            <a:off x="353999" y="1550831"/>
            <a:ext cx="11603135" cy="5227146"/>
          </a:xfrm>
        </p:spPr>
        <p:txBody>
          <a:bodyPr>
            <a:normAutofit/>
          </a:bodyPr>
          <a:lstStyle/>
          <a:p>
            <a:pPr marL="0" indent="0">
              <a:buNone/>
            </a:pPr>
            <a:r>
              <a:rPr lang="en-US" altLang="ja-JP" sz="2400">
                <a:latin typeface="Meiryo UI" panose="020B0604030504040204" pitchFamily="34" charset="-128"/>
                <a:ea typeface="Meiryo UI" panose="020B0604030504040204" pitchFamily="34" charset="-128"/>
                <a:cs typeface="Arial" panose="020B0604020202020204" pitchFamily="34" charset="0"/>
              </a:rPr>
              <a:t>E-Mail Etiquette</a:t>
            </a:r>
          </a:p>
          <a:p>
            <a:r>
              <a:rPr lang="en-US" altLang="ja-JP">
                <a:latin typeface="Meiryo UI" panose="020B0604030504040204" pitchFamily="34" charset="-128"/>
                <a:ea typeface="Meiryo UI" panose="020B0604030504040204" pitchFamily="34" charset="-128"/>
                <a:cs typeface="Arial" panose="020B0604020202020204" pitchFamily="34" charset="0"/>
              </a:rPr>
              <a:t>Communication through E-mail or messaging services shall be conducted professionally, and the use of vulgar or obscene language is prohibited.</a:t>
            </a:r>
          </a:p>
          <a:p>
            <a:r>
              <a:rPr lang="en-US" altLang="ja-JP">
                <a:latin typeface="Meiryo UI" panose="020B0604030504040204" pitchFamily="34" charset="-128"/>
                <a:ea typeface="Meiryo UI" panose="020B0604030504040204" pitchFamily="34" charset="-128"/>
                <a:cs typeface="Arial" panose="020B0604020202020204" pitchFamily="34" charset="0"/>
              </a:rPr>
              <a:t>Private information shall not be revealed unless formally instructed by the company.</a:t>
            </a:r>
          </a:p>
          <a:p>
            <a:r>
              <a:rPr lang="en-US" altLang="ja-JP">
                <a:latin typeface="Meiryo UI" panose="020B0604030504040204" pitchFamily="34" charset="-128"/>
                <a:ea typeface="Meiryo UI" panose="020B0604030504040204" pitchFamily="34" charset="-128"/>
                <a:cs typeface="Arial" panose="020B0604020202020204" pitchFamily="34" charset="0"/>
              </a:rPr>
              <a:t>All communications shall be sent only to those concerned and CC shall be managed with utmost care.</a:t>
            </a:r>
          </a:p>
          <a:p>
            <a:r>
              <a:rPr lang="en-US" altLang="ja-JP">
                <a:latin typeface="Meiryo UI" panose="020B0604030504040204" pitchFamily="34" charset="-128"/>
                <a:ea typeface="Meiryo UI" panose="020B0604030504040204" pitchFamily="34" charset="-128"/>
                <a:cs typeface="Arial" panose="020B0604020202020204" pitchFamily="34" charset="0"/>
              </a:rPr>
              <a:t>Communications transmitted through company networks and systems are the property of the company, therefore it may be subjected to review and inspection.</a:t>
            </a:r>
          </a:p>
          <a:p>
            <a:r>
              <a:rPr lang="en-US" altLang="ja-JP">
                <a:latin typeface="Meiryo UI" panose="020B0604030504040204" pitchFamily="34" charset="-128"/>
                <a:ea typeface="Meiryo UI" panose="020B0604030504040204" pitchFamily="34" charset="-128"/>
                <a:cs typeface="Arial" panose="020B0604020202020204" pitchFamily="34" charset="0"/>
              </a:rPr>
              <a:t>All outgoing business communication from the ship via Internet and E-mail shall be approved by the Master beforehand.</a:t>
            </a:r>
          </a:p>
          <a:p>
            <a:pPr marL="0" indent="0">
              <a:buNone/>
            </a:pPr>
            <a:r>
              <a:rPr lang="ja-JP" altLang="en-US" sz="2200">
                <a:solidFill>
                  <a:srgbClr val="FFFF00"/>
                </a:solidFill>
                <a:latin typeface="Meiryo UI" panose="020B0604030504040204" pitchFamily="34" charset="-128"/>
                <a:ea typeface="Meiryo UI" panose="020B0604030504040204" pitchFamily="34" charset="-128"/>
                <a:cs typeface="Arial" panose="020B0604020202020204" pitchFamily="34" charset="0"/>
              </a:rPr>
              <a:t>           </a:t>
            </a:r>
          </a:p>
        </p:txBody>
      </p:sp>
      <p:sp>
        <p:nvSpPr>
          <p:cNvPr id="2" name="タイトル 1">
            <a:extLst>
              <a:ext uri="{FF2B5EF4-FFF2-40B4-BE49-F238E27FC236}">
                <a16:creationId xmlns:a16="http://schemas.microsoft.com/office/drawing/2014/main" id="{B5EB3030-251D-2B9C-0522-8C52653DEC11}"/>
              </a:ext>
            </a:extLst>
          </p:cNvPr>
          <p:cNvSpPr>
            <a:spLocks noGrp="1"/>
          </p:cNvSpPr>
          <p:nvPr>
            <p:ph type="title"/>
          </p:nvPr>
        </p:nvSpPr>
        <p:spPr>
          <a:xfrm>
            <a:off x="881084" y="373554"/>
            <a:ext cx="10956916" cy="1082739"/>
          </a:xfrm>
          <a:ln>
            <a:noFill/>
          </a:ln>
        </p:spPr>
        <p:txBody>
          <a:bodyPr>
            <a:normAutofit/>
          </a:bodyPr>
          <a:lstStyle/>
          <a:p>
            <a:r>
              <a:rPr kumimoji="1" lang="en-US" altLang="ja-JP" sz="4400" kern="1200">
                <a:solidFill>
                  <a:schemeClr val="tx1"/>
                </a:solidFill>
                <a:latin typeface="Meiryo UI" panose="020B0604030504040204" pitchFamily="34" charset="-128"/>
                <a:ea typeface="Meiryo UI" panose="020B0604030504040204" pitchFamily="34" charset="-128"/>
                <a:cs typeface="+mn-cs"/>
              </a:rPr>
              <a:t>Ship</a:t>
            </a:r>
            <a:r>
              <a:rPr kumimoji="1" lang="en-US" altLang="ja-JP" sz="4400" kern="1200">
                <a:solidFill>
                  <a:schemeClr val="tx1"/>
                </a:solidFill>
                <a:latin typeface="Meiryo UI" panose="020B0604030504040204" pitchFamily="34" charset="-128"/>
                <a:ea typeface="Meiryo UI" panose="020B0604030504040204" pitchFamily="34" charset="-128"/>
              </a:rPr>
              <a:t> </a:t>
            </a:r>
            <a:r>
              <a:rPr kumimoji="1" lang="en-US" altLang="ja-JP" sz="4400" kern="1200">
                <a:solidFill>
                  <a:schemeClr val="tx1"/>
                </a:solidFill>
                <a:latin typeface="Meiryo UI" panose="020B0604030504040204" pitchFamily="34" charset="-128"/>
                <a:ea typeface="Meiryo UI" panose="020B0604030504040204" pitchFamily="34" charset="-128"/>
                <a:cs typeface="+mn-cs"/>
              </a:rPr>
              <a:t>Cyber</a:t>
            </a:r>
            <a:r>
              <a:rPr kumimoji="1" lang="en-US" altLang="ja-JP" sz="4400" kern="1200">
                <a:solidFill>
                  <a:schemeClr val="tx1"/>
                </a:solidFill>
                <a:latin typeface="Meiryo UI" panose="020B0604030504040204" pitchFamily="34" charset="-128"/>
                <a:ea typeface="Meiryo UI" panose="020B0604030504040204" pitchFamily="34" charset="-128"/>
              </a:rPr>
              <a:t> </a:t>
            </a:r>
            <a:r>
              <a:rPr kumimoji="1" lang="en-US" altLang="ja-JP" sz="4400" kern="1200">
                <a:solidFill>
                  <a:schemeClr val="tx1"/>
                </a:solidFill>
                <a:latin typeface="Meiryo UI" panose="020B0604030504040204" pitchFamily="34" charset="-128"/>
                <a:ea typeface="Meiryo UI" panose="020B0604030504040204" pitchFamily="34" charset="-128"/>
                <a:cs typeface="+mn-cs"/>
              </a:rPr>
              <a:t>Security Manual &amp; Plan</a:t>
            </a:r>
            <a:endParaRPr kumimoji="1" lang="ja-JP" altLang="en-US">
              <a:solidFill>
                <a:schemeClr val="tx1"/>
              </a:solidFill>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52400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5399EDF-36AF-438D-AE9A-E3347E1A1EED}"/>
              </a:ext>
            </a:extLst>
          </p:cNvPr>
          <p:cNvSpPr>
            <a:spLocks noGrp="1"/>
          </p:cNvSpPr>
          <p:nvPr>
            <p:ph idx="1"/>
          </p:nvPr>
        </p:nvSpPr>
        <p:spPr>
          <a:xfrm>
            <a:off x="298816" y="1673467"/>
            <a:ext cx="11594367" cy="5425533"/>
          </a:xfrm>
        </p:spPr>
        <p:txBody>
          <a:bodyPr>
            <a:normAutofit/>
          </a:bodyPr>
          <a:lstStyle/>
          <a:p>
            <a:pPr marL="0" indent="0">
              <a:buNone/>
            </a:pPr>
            <a:r>
              <a:rPr kumimoji="1" lang="en-US" altLang="ja-JP" sz="2400">
                <a:latin typeface="Meiryo UI" panose="020B0604030504040204" pitchFamily="34" charset="-128"/>
                <a:ea typeface="Meiryo UI" panose="020B0604030504040204" pitchFamily="34" charset="-128"/>
                <a:cs typeface="Arial" panose="020B0604020202020204" pitchFamily="34" charset="0"/>
              </a:rPr>
              <a:t>General cautions in handling E-mails:</a:t>
            </a:r>
          </a:p>
          <a:p>
            <a:pPr marL="0" indent="0">
              <a:buNone/>
            </a:pPr>
            <a:r>
              <a:rPr lang="en-US" altLang="ja-JP">
                <a:latin typeface="Meiryo UI" panose="020B0604030504040204" pitchFamily="34" charset="-128"/>
                <a:ea typeface="Meiryo UI" panose="020B0604030504040204" pitchFamily="34" charset="-128"/>
                <a:cs typeface="Arial" panose="020B0604020202020204" pitchFamily="34" charset="0"/>
              </a:rPr>
              <a:t> </a:t>
            </a:r>
            <a:r>
              <a:rPr lang="en-US" altLang="ja-JP" sz="3200">
                <a:solidFill>
                  <a:srgbClr val="FFFF00"/>
                </a:solidFill>
                <a:latin typeface="Meiryo UI" panose="020B0604030504040204" pitchFamily="34" charset="-128"/>
                <a:ea typeface="Meiryo UI" panose="020B0604030504040204" pitchFamily="34" charset="-128"/>
                <a:cs typeface="Arial" panose="020B0604020202020204" pitchFamily="34" charset="0"/>
              </a:rPr>
              <a:t>THINK BEFORE YOU CLICK!</a:t>
            </a:r>
          </a:p>
          <a:p>
            <a:r>
              <a:rPr lang="en-US" altLang="ja-JP">
                <a:latin typeface="Meiryo UI" panose="020B0604030504040204" pitchFamily="34" charset="-128"/>
                <a:ea typeface="Meiryo UI" panose="020B0604030504040204" pitchFamily="34" charset="-128"/>
                <a:cs typeface="Arial" panose="020B0604020202020204" pitchFamily="34" charset="0"/>
              </a:rPr>
              <a:t>Do not respond to emails from unknown senders/sources. </a:t>
            </a:r>
          </a:p>
          <a:p>
            <a:r>
              <a:rPr lang="en-US" altLang="ja-JP">
                <a:latin typeface="Meiryo UI" panose="020B0604030504040204" pitchFamily="34" charset="-128"/>
                <a:ea typeface="Meiryo UI" panose="020B0604030504040204" pitchFamily="34" charset="-128"/>
                <a:cs typeface="Arial" panose="020B0604020202020204" pitchFamily="34" charset="0"/>
              </a:rPr>
              <a:t>Do not click links or open attachments of any kind from unknown senders/sources.	</a:t>
            </a:r>
          </a:p>
          <a:p>
            <a:r>
              <a:rPr lang="en-US" altLang="ja-JP">
                <a:latin typeface="Meiryo UI" panose="020B0604030504040204" pitchFamily="34" charset="-128"/>
                <a:ea typeface="Meiryo UI" panose="020B0604030504040204" pitchFamily="34" charset="-128"/>
                <a:cs typeface="Arial" panose="020B0604020202020204" pitchFamily="34" charset="0"/>
              </a:rPr>
              <a:t>Received suspicious/unknown emails should be reported immediately to the </a:t>
            </a:r>
            <a:r>
              <a:rPr lang="en-US" altLang="ja-JP" err="1">
                <a:latin typeface="Meiryo UI" panose="020B0604030504040204" pitchFamily="34" charset="-128"/>
                <a:ea typeface="Meiryo UI" panose="020B0604030504040204" pitchFamily="34" charset="-128"/>
                <a:cs typeface="Arial" panose="020B0604020202020204" pitchFamily="34" charset="0"/>
              </a:rPr>
              <a:t>CCySO</a:t>
            </a:r>
            <a:r>
              <a:rPr lang="en-US" altLang="ja-JP">
                <a:latin typeface="Meiryo UI" panose="020B0604030504040204" pitchFamily="34" charset="-128"/>
                <a:ea typeface="Meiryo UI" panose="020B0604030504040204" pitchFamily="34" charset="-128"/>
                <a:cs typeface="Arial" panose="020B0604020202020204" pitchFamily="34" charset="0"/>
              </a:rPr>
              <a:t> for verification.</a:t>
            </a:r>
          </a:p>
          <a:p>
            <a:r>
              <a:rPr lang="en-US" altLang="ja-JP">
                <a:latin typeface="Meiryo UI" panose="020B0604030504040204" pitchFamily="34" charset="-128"/>
                <a:ea typeface="Meiryo UI" panose="020B0604030504040204" pitchFamily="34" charset="-128"/>
                <a:cs typeface="Arial" panose="020B0604020202020204" pitchFamily="34" charset="0"/>
              </a:rPr>
              <a:t>Instructions from the </a:t>
            </a:r>
            <a:r>
              <a:rPr lang="en-US" altLang="ja-JP" err="1">
                <a:latin typeface="Meiryo UI" panose="020B0604030504040204" pitchFamily="34" charset="-128"/>
                <a:ea typeface="Meiryo UI" panose="020B0604030504040204" pitchFamily="34" charset="-128"/>
                <a:cs typeface="Arial" panose="020B0604020202020204" pitchFamily="34" charset="0"/>
              </a:rPr>
              <a:t>CCySO</a:t>
            </a:r>
            <a:r>
              <a:rPr lang="en-US" altLang="ja-JP">
                <a:latin typeface="Meiryo UI" panose="020B0604030504040204" pitchFamily="34" charset="-128"/>
                <a:ea typeface="Meiryo UI" panose="020B0604030504040204" pitchFamily="34" charset="-128"/>
                <a:cs typeface="Arial" panose="020B0604020202020204" pitchFamily="34" charset="0"/>
              </a:rPr>
              <a:t> will be provided to the vessel once the suspicious/unknown email has been checked and verified. </a:t>
            </a:r>
          </a:p>
          <a:p>
            <a:r>
              <a:rPr lang="en-US" altLang="ja-JP">
                <a:latin typeface="Meiryo UI" panose="020B0604030504040204" pitchFamily="34" charset="-128"/>
                <a:ea typeface="Meiryo UI" panose="020B0604030504040204" pitchFamily="34" charset="-128"/>
                <a:cs typeface="Arial" panose="020B0604020202020204" pitchFamily="34" charset="0"/>
              </a:rPr>
              <a:t>Master shall take weekly backups of e-mails, or earlier if specified by the Company.</a:t>
            </a:r>
          </a:p>
        </p:txBody>
      </p:sp>
      <p:sp>
        <p:nvSpPr>
          <p:cNvPr id="6" name="タイトル 1">
            <a:extLst>
              <a:ext uri="{FF2B5EF4-FFF2-40B4-BE49-F238E27FC236}">
                <a16:creationId xmlns:a16="http://schemas.microsoft.com/office/drawing/2014/main" id="{33E0BC82-E873-AAEE-B000-6F36D172B7EA}"/>
              </a:ext>
            </a:extLst>
          </p:cNvPr>
          <p:cNvSpPr>
            <a:spLocks noGrp="1"/>
          </p:cNvSpPr>
          <p:nvPr>
            <p:ph type="title"/>
          </p:nvPr>
        </p:nvSpPr>
        <p:spPr>
          <a:xfrm>
            <a:off x="881084" y="373554"/>
            <a:ext cx="10956916" cy="1082739"/>
          </a:xfrm>
          <a:ln>
            <a:noFill/>
          </a:ln>
        </p:spPr>
        <p:txBody>
          <a:bodyPr>
            <a:normAutofit/>
          </a:bodyPr>
          <a:lstStyle/>
          <a:p>
            <a:r>
              <a:rPr kumimoji="1" lang="en-US" altLang="ja-JP" sz="4400" kern="1200">
                <a:solidFill>
                  <a:schemeClr val="tx1"/>
                </a:solidFill>
                <a:latin typeface="Meiryo UI" panose="020B0604030504040204" pitchFamily="34" charset="-128"/>
                <a:ea typeface="Meiryo UI" panose="020B0604030504040204" pitchFamily="34" charset="-128"/>
                <a:cs typeface="+mn-cs"/>
              </a:rPr>
              <a:t>Ship</a:t>
            </a:r>
            <a:r>
              <a:rPr kumimoji="1" lang="en-US" altLang="ja-JP" sz="4400" kern="1200">
                <a:solidFill>
                  <a:schemeClr val="tx1"/>
                </a:solidFill>
                <a:latin typeface="Meiryo UI" panose="020B0604030504040204" pitchFamily="34" charset="-128"/>
                <a:ea typeface="Meiryo UI" panose="020B0604030504040204" pitchFamily="34" charset="-128"/>
              </a:rPr>
              <a:t> </a:t>
            </a:r>
            <a:r>
              <a:rPr kumimoji="1" lang="en-US" altLang="ja-JP" sz="4400" kern="1200">
                <a:solidFill>
                  <a:schemeClr val="tx1"/>
                </a:solidFill>
                <a:latin typeface="Meiryo UI" panose="020B0604030504040204" pitchFamily="34" charset="-128"/>
                <a:ea typeface="Meiryo UI" panose="020B0604030504040204" pitchFamily="34" charset="-128"/>
                <a:cs typeface="+mn-cs"/>
              </a:rPr>
              <a:t>Cyber</a:t>
            </a:r>
            <a:r>
              <a:rPr kumimoji="1" lang="en-US" altLang="ja-JP" sz="4400" kern="1200">
                <a:solidFill>
                  <a:schemeClr val="tx1"/>
                </a:solidFill>
                <a:latin typeface="Meiryo UI" panose="020B0604030504040204" pitchFamily="34" charset="-128"/>
                <a:ea typeface="Meiryo UI" panose="020B0604030504040204" pitchFamily="34" charset="-128"/>
              </a:rPr>
              <a:t> </a:t>
            </a:r>
            <a:r>
              <a:rPr kumimoji="1" lang="en-US" altLang="ja-JP" sz="4400" kern="1200">
                <a:solidFill>
                  <a:schemeClr val="tx1"/>
                </a:solidFill>
                <a:latin typeface="Meiryo UI" panose="020B0604030504040204" pitchFamily="34" charset="-128"/>
                <a:ea typeface="Meiryo UI" panose="020B0604030504040204" pitchFamily="34" charset="-128"/>
                <a:cs typeface="+mn-cs"/>
              </a:rPr>
              <a:t>Security Manual &amp; Plan</a:t>
            </a:r>
            <a:endParaRPr kumimoji="1" lang="ja-JP" altLang="en-US">
              <a:solidFill>
                <a:schemeClr val="tx1"/>
              </a:solidFill>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167113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吹き出し: 角を丸めた四角形 28">
            <a:extLst>
              <a:ext uri="{FF2B5EF4-FFF2-40B4-BE49-F238E27FC236}">
                <a16:creationId xmlns:a16="http://schemas.microsoft.com/office/drawing/2014/main" id="{9D8C77C0-0CB2-47D4-8221-C331BCD75FF8}"/>
              </a:ext>
            </a:extLst>
          </p:cNvPr>
          <p:cNvSpPr/>
          <p:nvPr/>
        </p:nvSpPr>
        <p:spPr>
          <a:xfrm>
            <a:off x="3091456" y="1830282"/>
            <a:ext cx="6009087" cy="2344528"/>
          </a:xfrm>
          <a:prstGeom prst="wedgeRoundRectCallout">
            <a:avLst>
              <a:gd name="adj1" fmla="val -37920"/>
              <a:gd name="adj2" fmla="val 71155"/>
              <a:gd name="adj3" fmla="val 16667"/>
            </a:avLst>
          </a:prstGeom>
          <a:noFill/>
          <a:ln w="349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5765E96-00FF-4885-B35B-2D96F257A39C}"/>
              </a:ext>
            </a:extLst>
          </p:cNvPr>
          <p:cNvSpPr>
            <a:spLocks noGrp="1"/>
          </p:cNvSpPr>
          <p:nvPr>
            <p:ph type="title"/>
          </p:nvPr>
        </p:nvSpPr>
        <p:spPr>
          <a:xfrm>
            <a:off x="1891026" y="1249296"/>
            <a:ext cx="8509523" cy="442019"/>
          </a:xfrm>
        </p:spPr>
        <p:txBody>
          <a:bodyPr>
            <a:normAutofit fontScale="90000"/>
          </a:bodyPr>
          <a:lstStyle/>
          <a:p>
            <a:r>
              <a:rPr kumimoji="1" lang="ja-JP" altLang="en-US" sz="2800">
                <a:latin typeface="Meiryo UI" panose="020B0604030504040204" pitchFamily="34" charset="-128"/>
                <a:ea typeface="Meiryo UI" panose="020B0604030504040204" pitchFamily="34" charset="-128"/>
                <a:cs typeface="Arial" panose="020B0604020202020204" pitchFamily="34" charset="0"/>
              </a:rPr>
              <a:t>・</a:t>
            </a:r>
            <a:r>
              <a:rPr kumimoji="1" lang="en-US" altLang="ja-JP" sz="2800">
                <a:latin typeface="Meiryo UI" panose="020B0604030504040204" pitchFamily="34" charset="-128"/>
                <a:ea typeface="Meiryo UI" panose="020B0604030504040204" pitchFamily="34" charset="-128"/>
                <a:cs typeface="Arial" panose="020B0604020202020204" pitchFamily="34" charset="0"/>
              </a:rPr>
              <a:t>Report to the </a:t>
            </a:r>
            <a:r>
              <a:rPr kumimoji="1" lang="en-US" altLang="ja-JP" sz="2800" err="1">
                <a:latin typeface="Meiryo UI" panose="020B0604030504040204" pitchFamily="34" charset="-128"/>
                <a:ea typeface="Meiryo UI" panose="020B0604030504040204" pitchFamily="34" charset="-128"/>
                <a:cs typeface="Arial" panose="020B0604020202020204" pitchFamily="34" charset="0"/>
              </a:rPr>
              <a:t>CCySO</a:t>
            </a:r>
            <a:r>
              <a:rPr kumimoji="1" lang="en-US" altLang="ja-JP" sz="2800">
                <a:latin typeface="Meiryo UI" panose="020B0604030504040204" pitchFamily="34" charset="-128"/>
                <a:ea typeface="Meiryo UI" panose="020B0604030504040204" pitchFamily="34" charset="-128"/>
                <a:cs typeface="Arial" panose="020B0604020202020204" pitchFamily="34" charset="0"/>
              </a:rPr>
              <a:t> for any Ship ICT related issues.</a:t>
            </a:r>
            <a:endParaRPr kumimoji="1" lang="ja-JP" altLang="en-US" sz="2800">
              <a:latin typeface="Meiryo UI" panose="020B0604030504040204" pitchFamily="34" charset="-128"/>
              <a:ea typeface="Meiryo UI" panose="020B0604030504040204" pitchFamily="34" charset="-128"/>
              <a:cs typeface="Arial" panose="020B0604020202020204" pitchFamily="34" charset="0"/>
            </a:endParaRPr>
          </a:p>
        </p:txBody>
      </p:sp>
      <p:sp>
        <p:nvSpPr>
          <p:cNvPr id="16" name="矢印: 右 15">
            <a:extLst>
              <a:ext uri="{FF2B5EF4-FFF2-40B4-BE49-F238E27FC236}">
                <a16:creationId xmlns:a16="http://schemas.microsoft.com/office/drawing/2014/main" id="{530CEC49-A3A9-4ED1-94B1-71555FCF1EF2}"/>
              </a:ext>
            </a:extLst>
          </p:cNvPr>
          <p:cNvSpPr/>
          <p:nvPr/>
        </p:nvSpPr>
        <p:spPr>
          <a:xfrm>
            <a:off x="4328702" y="4811444"/>
            <a:ext cx="4434850" cy="144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a:t>Quick Report</a:t>
            </a:r>
            <a:endParaRPr kumimoji="1" lang="ja-JP" altLang="en-US" sz="2400" b="1"/>
          </a:p>
        </p:txBody>
      </p:sp>
      <p:grpSp>
        <p:nvGrpSpPr>
          <p:cNvPr id="3" name="グループ化 2">
            <a:extLst>
              <a:ext uri="{FF2B5EF4-FFF2-40B4-BE49-F238E27FC236}">
                <a16:creationId xmlns:a16="http://schemas.microsoft.com/office/drawing/2014/main" id="{0A07D200-80A7-4E49-A7FD-B8F845F26AC1}"/>
              </a:ext>
            </a:extLst>
          </p:cNvPr>
          <p:cNvGrpSpPr/>
          <p:nvPr/>
        </p:nvGrpSpPr>
        <p:grpSpPr>
          <a:xfrm>
            <a:off x="1793077" y="4726186"/>
            <a:ext cx="2333438" cy="1732205"/>
            <a:chOff x="3613032" y="4549816"/>
            <a:chExt cx="1961446" cy="1732205"/>
          </a:xfrm>
        </p:grpSpPr>
        <p:grpSp>
          <p:nvGrpSpPr>
            <p:cNvPr id="25" name="グループ化 24">
              <a:extLst>
                <a:ext uri="{FF2B5EF4-FFF2-40B4-BE49-F238E27FC236}">
                  <a16:creationId xmlns:a16="http://schemas.microsoft.com/office/drawing/2014/main" id="{25C78E89-AEB1-4591-847A-9D16AB5D4460}"/>
                </a:ext>
              </a:extLst>
            </p:cNvPr>
            <p:cNvGrpSpPr/>
            <p:nvPr/>
          </p:nvGrpSpPr>
          <p:grpSpPr>
            <a:xfrm>
              <a:off x="3613032" y="4718492"/>
              <a:ext cx="1325562" cy="1563529"/>
              <a:chOff x="4192494" y="1817041"/>
              <a:chExt cx="1325562" cy="1563529"/>
            </a:xfrm>
          </p:grpSpPr>
          <p:pic>
            <p:nvPicPr>
              <p:cNvPr id="6" name="グラフィックス 5" descr="船長">
                <a:extLst>
                  <a:ext uri="{FF2B5EF4-FFF2-40B4-BE49-F238E27FC236}">
                    <a16:creationId xmlns:a16="http://schemas.microsoft.com/office/drawing/2014/main" id="{09817E31-18F9-40CA-8523-A5E7D41199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2494" y="1817041"/>
                <a:ext cx="1325562" cy="1325562"/>
              </a:xfrm>
              <a:prstGeom prst="rect">
                <a:avLst/>
              </a:prstGeom>
            </p:spPr>
          </p:pic>
          <p:sp>
            <p:nvSpPr>
              <p:cNvPr id="11" name="テキスト ボックス 10">
                <a:extLst>
                  <a:ext uri="{FF2B5EF4-FFF2-40B4-BE49-F238E27FC236}">
                    <a16:creationId xmlns:a16="http://schemas.microsoft.com/office/drawing/2014/main" id="{BB297667-7FDD-407F-B5D3-88544991811D}"/>
                  </a:ext>
                </a:extLst>
              </p:cNvPr>
              <p:cNvSpPr txBox="1"/>
              <p:nvPr/>
            </p:nvSpPr>
            <p:spPr>
              <a:xfrm>
                <a:off x="4274828" y="2918905"/>
                <a:ext cx="1160895" cy="461665"/>
              </a:xfrm>
              <a:prstGeom prst="rect">
                <a:avLst/>
              </a:prstGeom>
              <a:noFill/>
            </p:spPr>
            <p:txBody>
              <a:bodyPr wrap="square" rtlCol="0">
                <a:spAutoFit/>
              </a:bodyPr>
              <a:lstStyle/>
              <a:p>
                <a:r>
                  <a:rPr lang="en-US" altLang="ja-JP" sz="2400"/>
                  <a:t>S</a:t>
                </a:r>
                <a:r>
                  <a:rPr kumimoji="1" lang="en-US" altLang="ja-JP" sz="2400"/>
                  <a:t>CySO</a:t>
                </a:r>
                <a:endParaRPr kumimoji="1" lang="ja-JP" altLang="en-US" sz="2400"/>
              </a:p>
            </p:txBody>
          </p:sp>
        </p:grpSp>
        <p:pic>
          <p:nvPicPr>
            <p:cNvPr id="19" name="グラフィックス 18" descr="スマート フォン">
              <a:extLst>
                <a:ext uri="{FF2B5EF4-FFF2-40B4-BE49-F238E27FC236}">
                  <a16:creationId xmlns:a16="http://schemas.microsoft.com/office/drawing/2014/main" id="{51620B2F-7075-46E5-B542-1F662CDAF2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62203">
              <a:off x="4660078" y="4549816"/>
              <a:ext cx="914400" cy="914400"/>
            </a:xfrm>
            <a:prstGeom prst="rect">
              <a:avLst/>
            </a:prstGeom>
          </p:spPr>
        </p:pic>
      </p:grpSp>
      <p:grpSp>
        <p:nvGrpSpPr>
          <p:cNvPr id="24" name="グループ化 23">
            <a:extLst>
              <a:ext uri="{FF2B5EF4-FFF2-40B4-BE49-F238E27FC236}">
                <a16:creationId xmlns:a16="http://schemas.microsoft.com/office/drawing/2014/main" id="{25DA5BF7-9D97-4735-96DD-2BA39D729FAB}"/>
              </a:ext>
            </a:extLst>
          </p:cNvPr>
          <p:cNvGrpSpPr/>
          <p:nvPr/>
        </p:nvGrpSpPr>
        <p:grpSpPr>
          <a:xfrm>
            <a:off x="3802574" y="1981273"/>
            <a:ext cx="3413812" cy="2193537"/>
            <a:chOff x="6576164" y="3483020"/>
            <a:chExt cx="4533552" cy="3286817"/>
          </a:xfrm>
        </p:grpSpPr>
        <p:sp>
          <p:nvSpPr>
            <p:cNvPr id="22" name="思考の吹き出し: 雲形 21">
              <a:extLst>
                <a:ext uri="{FF2B5EF4-FFF2-40B4-BE49-F238E27FC236}">
                  <a16:creationId xmlns:a16="http://schemas.microsoft.com/office/drawing/2014/main" id="{612274B5-A0E4-4DD2-AA58-FAE5EEC5D0D5}"/>
                </a:ext>
              </a:extLst>
            </p:cNvPr>
            <p:cNvSpPr/>
            <p:nvPr/>
          </p:nvSpPr>
          <p:spPr>
            <a:xfrm>
              <a:off x="6576164" y="3483020"/>
              <a:ext cx="2843408" cy="2316531"/>
            </a:xfrm>
            <a:prstGeom prst="cloudCallout">
              <a:avLst>
                <a:gd name="adj1" fmla="val 61105"/>
                <a:gd name="adj2" fmla="val 41412"/>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Picture 4">
              <a:extLst>
                <a:ext uri="{FF2B5EF4-FFF2-40B4-BE49-F238E27FC236}">
                  <a16:creationId xmlns:a16="http://schemas.microsoft.com/office/drawing/2014/main" id="{505AF476-A99B-44DD-92C4-DCC6A50009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8772" y="4706131"/>
              <a:ext cx="2710944" cy="20637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7E44D66-E4DA-4E62-B532-0CB0511C57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441210">
              <a:off x="8918619" y="3725809"/>
              <a:ext cx="834755" cy="10901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6E22DC0-A3FB-4C7C-B165-8B0AD5344C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935340">
              <a:off x="7144155" y="3630234"/>
              <a:ext cx="1707426" cy="18052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グループ化 29">
            <a:extLst>
              <a:ext uri="{FF2B5EF4-FFF2-40B4-BE49-F238E27FC236}">
                <a16:creationId xmlns:a16="http://schemas.microsoft.com/office/drawing/2014/main" id="{06E3277E-B9AC-4200-B98E-5B13D2CB7139}"/>
              </a:ext>
            </a:extLst>
          </p:cNvPr>
          <p:cNvGrpSpPr/>
          <p:nvPr/>
        </p:nvGrpSpPr>
        <p:grpSpPr>
          <a:xfrm>
            <a:off x="9256724" y="4691002"/>
            <a:ext cx="1909631" cy="1767389"/>
            <a:chOff x="9641855" y="4456272"/>
            <a:chExt cx="1909631" cy="1767389"/>
          </a:xfrm>
        </p:grpSpPr>
        <p:grpSp>
          <p:nvGrpSpPr>
            <p:cNvPr id="26" name="グループ化 25">
              <a:extLst>
                <a:ext uri="{FF2B5EF4-FFF2-40B4-BE49-F238E27FC236}">
                  <a16:creationId xmlns:a16="http://schemas.microsoft.com/office/drawing/2014/main" id="{FC8AA889-EA9C-4067-95DE-6531870D40B4}"/>
                </a:ext>
              </a:extLst>
            </p:cNvPr>
            <p:cNvGrpSpPr/>
            <p:nvPr/>
          </p:nvGrpSpPr>
          <p:grpSpPr>
            <a:xfrm>
              <a:off x="9641855" y="4538885"/>
              <a:ext cx="1324800" cy="1684776"/>
              <a:chOff x="9091464" y="1695793"/>
              <a:chExt cx="1324800" cy="1684776"/>
            </a:xfrm>
          </p:grpSpPr>
          <p:pic>
            <p:nvPicPr>
              <p:cNvPr id="8" name="グラフィックス 7" descr="オフィス ワーカー">
                <a:extLst>
                  <a:ext uri="{FF2B5EF4-FFF2-40B4-BE49-F238E27FC236}">
                    <a16:creationId xmlns:a16="http://schemas.microsoft.com/office/drawing/2014/main" id="{A1C51E3A-BE7F-4F59-A574-2D14D6BC4B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91464" y="1695793"/>
                <a:ext cx="1324800" cy="1324800"/>
              </a:xfrm>
              <a:prstGeom prst="rect">
                <a:avLst/>
              </a:prstGeom>
            </p:spPr>
          </p:pic>
          <p:sp>
            <p:nvSpPr>
              <p:cNvPr id="10" name="テキスト ボックス 9">
                <a:extLst>
                  <a:ext uri="{FF2B5EF4-FFF2-40B4-BE49-F238E27FC236}">
                    <a16:creationId xmlns:a16="http://schemas.microsoft.com/office/drawing/2014/main" id="{E692E1AC-AF25-48CD-A5E9-A442B833E8CC}"/>
                  </a:ext>
                </a:extLst>
              </p:cNvPr>
              <p:cNvSpPr txBox="1"/>
              <p:nvPr/>
            </p:nvSpPr>
            <p:spPr>
              <a:xfrm>
                <a:off x="9165782" y="2918904"/>
                <a:ext cx="1176925" cy="461665"/>
              </a:xfrm>
              <a:prstGeom prst="rect">
                <a:avLst/>
              </a:prstGeom>
              <a:noFill/>
            </p:spPr>
            <p:txBody>
              <a:bodyPr wrap="none" rtlCol="0">
                <a:spAutoFit/>
              </a:bodyPr>
              <a:lstStyle/>
              <a:p>
                <a:r>
                  <a:rPr kumimoji="1" lang="en-US" altLang="ja-JP" sz="2400"/>
                  <a:t>CCySO</a:t>
                </a:r>
                <a:endParaRPr kumimoji="1" lang="ja-JP" altLang="en-US" sz="2400"/>
              </a:p>
            </p:txBody>
          </p:sp>
        </p:grpSp>
        <p:pic>
          <p:nvPicPr>
            <p:cNvPr id="33" name="グラフィックス 32" descr="スマート フォン">
              <a:extLst>
                <a:ext uri="{FF2B5EF4-FFF2-40B4-BE49-F238E27FC236}">
                  <a16:creationId xmlns:a16="http://schemas.microsoft.com/office/drawing/2014/main" id="{CC699D1F-60EF-4EFF-A66F-32E392C411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62203">
              <a:off x="10637086" y="4456272"/>
              <a:ext cx="914400" cy="914400"/>
            </a:xfrm>
            <a:prstGeom prst="rect">
              <a:avLst/>
            </a:prstGeom>
          </p:spPr>
        </p:pic>
      </p:grpSp>
      <p:sp>
        <p:nvSpPr>
          <p:cNvPr id="4" name="タイトル 1">
            <a:extLst>
              <a:ext uri="{FF2B5EF4-FFF2-40B4-BE49-F238E27FC236}">
                <a16:creationId xmlns:a16="http://schemas.microsoft.com/office/drawing/2014/main" id="{75639EE0-CFEF-0697-E654-DDCED5378C1E}"/>
              </a:ext>
            </a:extLst>
          </p:cNvPr>
          <p:cNvSpPr txBox="1">
            <a:spLocks/>
          </p:cNvSpPr>
          <p:nvPr/>
        </p:nvSpPr>
        <p:spPr>
          <a:xfrm>
            <a:off x="881084" y="373554"/>
            <a:ext cx="10956916" cy="1082739"/>
          </a:xfrm>
          <a:prstGeom prst="rect">
            <a:avLst/>
          </a:prstGeom>
          <a:ln>
            <a:noFill/>
          </a:ln>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ja-JP" sz="4400">
                <a:solidFill>
                  <a:schemeClr val="tx1"/>
                </a:solidFill>
                <a:latin typeface="Meiryo UI" panose="020B0604030504040204" pitchFamily="34" charset="-128"/>
                <a:ea typeface="Meiryo UI" panose="020B0604030504040204" pitchFamily="34" charset="-128"/>
                <a:cs typeface="+mn-cs"/>
              </a:rPr>
              <a:t>Ship</a:t>
            </a:r>
            <a:r>
              <a:rPr kumimoji="1" lang="en-US" altLang="ja-JP" sz="4400">
                <a:solidFill>
                  <a:schemeClr val="tx1"/>
                </a:solidFill>
                <a:latin typeface="Meiryo UI" panose="020B0604030504040204" pitchFamily="34" charset="-128"/>
                <a:ea typeface="Meiryo UI" panose="020B0604030504040204" pitchFamily="34" charset="-128"/>
              </a:rPr>
              <a:t> </a:t>
            </a:r>
            <a:r>
              <a:rPr kumimoji="1" lang="en-US" altLang="ja-JP" sz="4400">
                <a:solidFill>
                  <a:schemeClr val="tx1"/>
                </a:solidFill>
                <a:latin typeface="Meiryo UI" panose="020B0604030504040204" pitchFamily="34" charset="-128"/>
                <a:ea typeface="Meiryo UI" panose="020B0604030504040204" pitchFamily="34" charset="-128"/>
                <a:cs typeface="+mn-cs"/>
              </a:rPr>
              <a:t>Cyber</a:t>
            </a:r>
            <a:r>
              <a:rPr kumimoji="1" lang="en-US" altLang="ja-JP" sz="4400">
                <a:solidFill>
                  <a:schemeClr val="tx1"/>
                </a:solidFill>
                <a:latin typeface="Meiryo UI" panose="020B0604030504040204" pitchFamily="34" charset="-128"/>
                <a:ea typeface="Meiryo UI" panose="020B0604030504040204" pitchFamily="34" charset="-128"/>
              </a:rPr>
              <a:t> </a:t>
            </a:r>
            <a:r>
              <a:rPr kumimoji="1" lang="en-US" altLang="ja-JP" sz="4400">
                <a:solidFill>
                  <a:schemeClr val="tx1"/>
                </a:solidFill>
                <a:latin typeface="Meiryo UI" panose="020B0604030504040204" pitchFamily="34" charset="-128"/>
                <a:ea typeface="Meiryo UI" panose="020B0604030504040204" pitchFamily="34" charset="-128"/>
                <a:cs typeface="+mn-cs"/>
              </a:rPr>
              <a:t>Security Manual &amp; Plan</a:t>
            </a:r>
            <a:endParaRPr kumimoji="1" lang="ja-JP" altLang="en-US">
              <a:solidFill>
                <a:schemeClr val="tx1"/>
              </a:solidFill>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1738153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4E7C2EF1-106A-9E1C-5DA9-81D84937E560}"/>
              </a:ext>
            </a:extLst>
          </p:cNvPr>
          <p:cNvSpPr>
            <a:spLocks noGrp="1"/>
          </p:cNvSpPr>
          <p:nvPr>
            <p:ph type="title"/>
          </p:nvPr>
        </p:nvSpPr>
        <p:spPr>
          <a:xfrm>
            <a:off x="319141" y="1384820"/>
            <a:ext cx="11553720" cy="4931728"/>
          </a:xfrm>
        </p:spPr>
        <p:txBody>
          <a:bodyPr/>
          <a:lstStyle/>
          <a:p>
            <a:r>
              <a:rPr kumimoji="1" lang="en-US" altLang="ja-JP" sz="1900">
                <a:latin typeface="Meiryo UI" panose="020B0604030504040204" pitchFamily="34" charset="-128"/>
                <a:ea typeface="Meiryo UI" panose="020B0604030504040204" pitchFamily="34" charset="-128"/>
                <a:cs typeface="Arial" panose="020B0604020202020204" pitchFamily="34" charset="0"/>
              </a:rPr>
              <a:t>For any IT System-related issues, the Master shall report them to the </a:t>
            </a:r>
            <a:r>
              <a:rPr kumimoji="1" lang="en-US" altLang="ja-JP" sz="1900" err="1">
                <a:latin typeface="Meiryo UI" panose="020B0604030504040204" pitchFamily="34" charset="-128"/>
                <a:ea typeface="Meiryo UI" panose="020B0604030504040204" pitchFamily="34" charset="-128"/>
                <a:cs typeface="Arial" panose="020B0604020202020204" pitchFamily="34" charset="0"/>
              </a:rPr>
              <a:t>CCySO</a:t>
            </a:r>
            <a:r>
              <a:rPr kumimoji="1" lang="en-US" altLang="ja-JP" sz="1900">
                <a:latin typeface="Meiryo UI" panose="020B0604030504040204" pitchFamily="34" charset="-128"/>
                <a:ea typeface="Meiryo UI" panose="020B0604030504040204" pitchFamily="34" charset="-128"/>
                <a:cs typeface="Arial" panose="020B0604020202020204" pitchFamily="34" charset="0"/>
              </a:rPr>
              <a:t>:</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 For urgent matters, </a:t>
            </a:r>
            <a:r>
              <a:rPr kumimoji="1" lang="en-US" altLang="ja-JP" sz="1900" err="1">
                <a:latin typeface="Meiryo UI" panose="020B0604030504040204" pitchFamily="34" charset="-128"/>
                <a:ea typeface="Meiryo UI" panose="020B0604030504040204" pitchFamily="34" charset="-128"/>
                <a:cs typeface="Arial" panose="020B0604020202020204" pitchFamily="34" charset="0"/>
              </a:rPr>
              <a:t>CCySO</a:t>
            </a:r>
            <a:r>
              <a:rPr kumimoji="1" lang="en-US" altLang="ja-JP" sz="1900">
                <a:latin typeface="Meiryo UI" panose="020B0604030504040204" pitchFamily="34" charset="-128"/>
                <a:ea typeface="Meiryo UI" panose="020B0604030504040204" pitchFamily="34" charset="-128"/>
                <a:cs typeface="Arial" panose="020B0604020202020204" pitchFamily="34" charset="0"/>
              </a:rPr>
              <a:t> can be contacted via phone.</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 IT System-related issues shall be treated as “URGENT” and to be reported immediately:</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&gt;Satellite communication system issues (VSAT, </a:t>
            </a:r>
            <a:r>
              <a:rPr kumimoji="1" lang="en-US" altLang="ja-JP" sz="1900" err="1">
                <a:latin typeface="Meiryo UI" panose="020B0604030504040204" pitchFamily="34" charset="-128"/>
                <a:ea typeface="Meiryo UI" panose="020B0604030504040204" pitchFamily="34" charset="-128"/>
                <a:cs typeface="Arial" panose="020B0604020202020204" pitchFamily="34" charset="0"/>
              </a:rPr>
              <a:t>FBB</a:t>
            </a:r>
            <a:r>
              <a:rPr kumimoji="1" lang="en-US" altLang="ja-JP" sz="1900">
                <a:latin typeface="Meiryo UI" panose="020B0604030504040204" pitchFamily="34" charset="-128"/>
                <a:ea typeface="Meiryo UI" panose="020B0604030504040204" pitchFamily="34" charset="-128"/>
                <a:cs typeface="Arial" panose="020B0604020202020204" pitchFamily="34" charset="0"/>
              </a:rPr>
              <a:t>, CERTUS, STARLINK.)	</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&gt;E-mail communication issues</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&gt;Loading software issues	</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&gt;Nautical publication and correction software issues	</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&gt;Weather Routing System issues</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&gt;ABLOG issues</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&gt;</a:t>
            </a:r>
            <a:r>
              <a:rPr kumimoji="1" lang="en-US" altLang="ja-JP" sz="1900" err="1">
                <a:latin typeface="Meiryo UI" panose="020B0604030504040204" pitchFamily="34" charset="-128"/>
                <a:ea typeface="Meiryo UI" panose="020B0604030504040204" pitchFamily="34" charset="-128"/>
                <a:cs typeface="Arial" panose="020B0604020202020204" pitchFamily="34" charset="0"/>
              </a:rPr>
              <a:t>WRH5</a:t>
            </a:r>
            <a:r>
              <a:rPr kumimoji="1" lang="en-US" altLang="ja-JP" sz="1900">
                <a:latin typeface="Meiryo UI" panose="020B0604030504040204" pitchFamily="34" charset="-128"/>
                <a:ea typeface="Meiryo UI" panose="020B0604030504040204" pitchFamily="34" charset="-128"/>
                <a:cs typeface="Arial" panose="020B0604020202020204" pitchFamily="34" charset="0"/>
              </a:rPr>
              <a:t> issues</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 Detailed status of the problem including screenshots shall be submitted for </a:t>
            </a:r>
            <a:r>
              <a:rPr kumimoji="1" lang="en-US" altLang="ja-JP" sz="1900" err="1">
                <a:latin typeface="Meiryo UI" panose="020B0604030504040204" pitchFamily="34" charset="-128"/>
                <a:ea typeface="Meiryo UI" panose="020B0604030504040204" pitchFamily="34" charset="-128"/>
                <a:cs typeface="Arial" panose="020B0604020202020204" pitchFamily="34" charset="0"/>
              </a:rPr>
              <a:t>CCySO’s</a:t>
            </a:r>
            <a:r>
              <a:rPr kumimoji="1" lang="en-US" altLang="ja-JP" sz="1900">
                <a:latin typeface="Meiryo UI" panose="020B0604030504040204" pitchFamily="34" charset="-128"/>
                <a:ea typeface="Meiryo UI" panose="020B0604030504040204" pitchFamily="34" charset="-128"/>
                <a:cs typeface="Arial" panose="020B0604020202020204" pitchFamily="34" charset="0"/>
              </a:rPr>
              <a:t> reference.</a:t>
            </a:r>
            <a:br>
              <a:rPr kumimoji="1" lang="en-US" altLang="ja-JP" sz="1900">
                <a:latin typeface="Meiryo UI" panose="020B0604030504040204" pitchFamily="34" charset="-128"/>
                <a:ea typeface="Meiryo UI" panose="020B0604030504040204" pitchFamily="34" charset="-128"/>
                <a:cs typeface="Arial" panose="020B0604020202020204" pitchFamily="34" charset="0"/>
              </a:rPr>
            </a:br>
            <a:r>
              <a:rPr kumimoji="1" lang="en-US" altLang="ja-JP" sz="1900">
                <a:latin typeface="Meiryo UI" panose="020B0604030504040204" pitchFamily="34" charset="-128"/>
                <a:ea typeface="Meiryo UI" panose="020B0604030504040204" pitchFamily="34" charset="-128"/>
                <a:cs typeface="Arial" panose="020B0604020202020204" pitchFamily="34" charset="0"/>
              </a:rPr>
              <a:t> - Refrain from self troubleshooting on ICT-related issues regardless of its severity and contact the Ship ICT for assistance.</a:t>
            </a:r>
            <a:endParaRPr lang="en-US" sz="1900">
              <a:latin typeface="Meiryo UI" panose="020B0604030504040204" pitchFamily="34" charset="-128"/>
              <a:ea typeface="Meiryo UI" panose="020B0604030504040204" pitchFamily="34" charset="-128"/>
              <a:cs typeface="Arial" panose="020B0604020202020204" pitchFamily="34" charset="0"/>
            </a:endParaRPr>
          </a:p>
        </p:txBody>
      </p:sp>
      <p:sp>
        <p:nvSpPr>
          <p:cNvPr id="2" name="タイトル 1">
            <a:extLst>
              <a:ext uri="{FF2B5EF4-FFF2-40B4-BE49-F238E27FC236}">
                <a16:creationId xmlns:a16="http://schemas.microsoft.com/office/drawing/2014/main" id="{520C90DB-7E7B-9C70-1E67-35029C32F20A}"/>
              </a:ext>
            </a:extLst>
          </p:cNvPr>
          <p:cNvSpPr txBox="1">
            <a:spLocks/>
          </p:cNvSpPr>
          <p:nvPr/>
        </p:nvSpPr>
        <p:spPr>
          <a:xfrm>
            <a:off x="881084" y="373554"/>
            <a:ext cx="10956916" cy="1082739"/>
          </a:xfrm>
          <a:prstGeom prst="rect">
            <a:avLst/>
          </a:prstGeom>
          <a:ln>
            <a:noFill/>
          </a:ln>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ja-JP" sz="4400">
                <a:solidFill>
                  <a:schemeClr val="tx1"/>
                </a:solidFill>
                <a:latin typeface="Meiryo UI" panose="020B0604030504040204" pitchFamily="34" charset="-128"/>
                <a:ea typeface="Meiryo UI" panose="020B0604030504040204" pitchFamily="34" charset="-128"/>
                <a:cs typeface="+mn-cs"/>
              </a:rPr>
              <a:t>Ship</a:t>
            </a:r>
            <a:r>
              <a:rPr kumimoji="1" lang="en-US" altLang="ja-JP" sz="4400">
                <a:solidFill>
                  <a:schemeClr val="tx1"/>
                </a:solidFill>
                <a:latin typeface="Meiryo UI" panose="020B0604030504040204" pitchFamily="34" charset="-128"/>
                <a:ea typeface="Meiryo UI" panose="020B0604030504040204" pitchFamily="34" charset="-128"/>
              </a:rPr>
              <a:t> </a:t>
            </a:r>
            <a:r>
              <a:rPr kumimoji="1" lang="en-US" altLang="ja-JP" sz="4400">
                <a:solidFill>
                  <a:schemeClr val="tx1"/>
                </a:solidFill>
                <a:latin typeface="Meiryo UI" panose="020B0604030504040204" pitchFamily="34" charset="-128"/>
                <a:ea typeface="Meiryo UI" panose="020B0604030504040204" pitchFamily="34" charset="-128"/>
                <a:cs typeface="+mn-cs"/>
              </a:rPr>
              <a:t>Cyber</a:t>
            </a:r>
            <a:r>
              <a:rPr kumimoji="1" lang="en-US" altLang="ja-JP" sz="4400">
                <a:solidFill>
                  <a:schemeClr val="tx1"/>
                </a:solidFill>
                <a:latin typeface="Meiryo UI" panose="020B0604030504040204" pitchFamily="34" charset="-128"/>
                <a:ea typeface="Meiryo UI" panose="020B0604030504040204" pitchFamily="34" charset="-128"/>
              </a:rPr>
              <a:t> </a:t>
            </a:r>
            <a:r>
              <a:rPr kumimoji="1" lang="en-US" altLang="ja-JP" sz="4400">
                <a:solidFill>
                  <a:schemeClr val="tx1"/>
                </a:solidFill>
                <a:latin typeface="Meiryo UI" panose="020B0604030504040204" pitchFamily="34" charset="-128"/>
                <a:ea typeface="Meiryo UI" panose="020B0604030504040204" pitchFamily="34" charset="-128"/>
                <a:cs typeface="+mn-cs"/>
              </a:rPr>
              <a:t>Security Manual &amp; Plan</a:t>
            </a:r>
            <a:endParaRPr kumimoji="1" lang="ja-JP" altLang="en-US">
              <a:solidFill>
                <a:schemeClr val="tx1"/>
              </a:solidFill>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1451392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D44A-85E0-F4C4-2056-8BC53253A5EC}"/>
              </a:ext>
            </a:extLst>
          </p:cNvPr>
          <p:cNvSpPr>
            <a:spLocks noGrp="1"/>
          </p:cNvSpPr>
          <p:nvPr>
            <p:ph type="title"/>
          </p:nvPr>
        </p:nvSpPr>
        <p:spPr>
          <a:xfrm>
            <a:off x="567734" y="78249"/>
            <a:ext cx="9404723" cy="1400530"/>
          </a:xfrm>
        </p:spPr>
        <p:txBody>
          <a:bodyPr/>
          <a:lstStyle/>
          <a:p>
            <a:r>
              <a:rPr lang="en-US" sz="6000">
                <a:latin typeface="Meiryo UI" panose="020B0604030504040204" pitchFamily="34" charset="-128"/>
                <a:ea typeface="Meiryo UI" panose="020B0604030504040204" pitchFamily="34" charset="-128"/>
                <a:cs typeface="Arial" panose="020B0604020202020204" pitchFamily="34" charset="0"/>
              </a:rPr>
              <a:t>Agenda</a:t>
            </a:r>
          </a:p>
        </p:txBody>
      </p:sp>
      <p:sp>
        <p:nvSpPr>
          <p:cNvPr id="3" name="Content Placeholder 2">
            <a:extLst>
              <a:ext uri="{FF2B5EF4-FFF2-40B4-BE49-F238E27FC236}">
                <a16:creationId xmlns:a16="http://schemas.microsoft.com/office/drawing/2014/main" id="{EC075186-34E2-6DDA-BFBC-761A5282D6AA}"/>
              </a:ext>
            </a:extLst>
          </p:cNvPr>
          <p:cNvSpPr>
            <a:spLocks noGrp="1"/>
          </p:cNvSpPr>
          <p:nvPr>
            <p:ph idx="1"/>
          </p:nvPr>
        </p:nvSpPr>
        <p:spPr>
          <a:xfrm>
            <a:off x="645132" y="1413164"/>
            <a:ext cx="9404722" cy="5261955"/>
          </a:xfrm>
        </p:spPr>
        <p:txBody>
          <a:bodyPr>
            <a:normAutofit/>
          </a:bodyPr>
          <a:lstStyle/>
          <a:p>
            <a:r>
              <a:rPr lang="en-US" sz="2800">
                <a:latin typeface="Meiryo UI" panose="020B0604030504040204" pitchFamily="34" charset="-128"/>
                <a:ea typeface="Meiryo UI" panose="020B0604030504040204" pitchFamily="34" charset="-128"/>
                <a:cs typeface="Arial" panose="020B0604020202020204" pitchFamily="34" charset="0"/>
              </a:rPr>
              <a:t>What is Ship Cyber Security?</a:t>
            </a:r>
          </a:p>
          <a:p>
            <a:r>
              <a:rPr lang="en-US" sz="2800">
                <a:latin typeface="Meiryo UI" panose="020B0604030504040204" pitchFamily="34" charset="-128"/>
                <a:ea typeface="Meiryo UI" panose="020B0604030504040204" pitchFamily="34" charset="-128"/>
                <a:cs typeface="Arial" panose="020B0604020202020204" pitchFamily="34" charset="0"/>
              </a:rPr>
              <a:t>Types of Cyber Attacks</a:t>
            </a:r>
          </a:p>
          <a:p>
            <a:r>
              <a:rPr lang="en-US" sz="2800">
                <a:latin typeface="Meiryo UI" panose="020B0604030504040204" pitchFamily="34" charset="-128"/>
                <a:ea typeface="Meiryo UI" panose="020B0604030504040204" pitchFamily="34" charset="-128"/>
                <a:cs typeface="Arial" panose="020B0604020202020204" pitchFamily="34" charset="0"/>
              </a:rPr>
              <a:t>Malware Infection Process Diagram</a:t>
            </a:r>
          </a:p>
          <a:p>
            <a:r>
              <a:rPr lang="en-US" sz="2800">
                <a:latin typeface="Meiryo UI" panose="020B0604030504040204" pitchFamily="34" charset="-128"/>
                <a:ea typeface="Meiryo UI" panose="020B0604030504040204" pitchFamily="34" charset="-128"/>
                <a:cs typeface="Arial" panose="020B0604020202020204" pitchFamily="34" charset="0"/>
              </a:rPr>
              <a:t>Ship Cyber Security Policy</a:t>
            </a:r>
          </a:p>
          <a:p>
            <a:r>
              <a:rPr lang="en-US" sz="2800">
                <a:latin typeface="Meiryo UI" panose="020B0604030504040204" pitchFamily="34" charset="-128"/>
                <a:ea typeface="Meiryo UI" panose="020B0604030504040204" pitchFamily="34" charset="-128"/>
                <a:cs typeface="Arial" panose="020B0604020202020204" pitchFamily="34" charset="0"/>
              </a:rPr>
              <a:t>Roles and Responsibilities</a:t>
            </a:r>
          </a:p>
          <a:p>
            <a:r>
              <a:rPr lang="en-US" sz="2800">
                <a:latin typeface="Meiryo UI" panose="020B0604030504040204" pitchFamily="34" charset="-128"/>
                <a:ea typeface="Meiryo UI" panose="020B0604030504040204" pitchFamily="34" charset="-128"/>
                <a:cs typeface="Arial" panose="020B0604020202020204" pitchFamily="34" charset="0"/>
              </a:rPr>
              <a:t>Ship Cyber Security Manual &amp; Plan</a:t>
            </a:r>
          </a:p>
          <a:p>
            <a:r>
              <a:rPr lang="en-US" sz="2800">
                <a:latin typeface="Meiryo UI" panose="020B0604030504040204" pitchFamily="34" charset="-128"/>
                <a:ea typeface="Meiryo UI" panose="020B0604030504040204" pitchFamily="34" charset="-128"/>
                <a:cs typeface="Arial" panose="020B0604020202020204" pitchFamily="34" charset="0"/>
              </a:rPr>
              <a:t>Sample Onboard Network Diagram</a:t>
            </a:r>
          </a:p>
          <a:p>
            <a:r>
              <a:rPr lang="en-US" sz="2800">
                <a:latin typeface="Meiryo UI" panose="020B0604030504040204" pitchFamily="34" charset="-128"/>
                <a:ea typeface="Meiryo UI" panose="020B0604030504040204" pitchFamily="34" charset="-128"/>
                <a:cs typeface="Arial" panose="020B0604020202020204" pitchFamily="34" charset="0"/>
              </a:rPr>
              <a:t>Antivirus Program</a:t>
            </a:r>
          </a:p>
          <a:p>
            <a:r>
              <a:rPr lang="en-US" sz="2800">
                <a:latin typeface="Meiryo UI" panose="020B0604030504040204" pitchFamily="34" charset="-128"/>
                <a:ea typeface="Meiryo UI" panose="020B0604030504040204" pitchFamily="34" charset="-128"/>
                <a:cs typeface="Arial" panose="020B0604020202020204" pitchFamily="34" charset="0"/>
              </a:rPr>
              <a:t>Rules, Regulations, &amp; Protocols</a:t>
            </a:r>
          </a:p>
          <a:p>
            <a:endParaRPr lang="en-US" sz="2800">
              <a:latin typeface="Meiryo UI" panose="020B0604030504040204" pitchFamily="34" charset="-128"/>
              <a:ea typeface="Meiryo UI" panose="020B0604030504040204" pitchFamily="34" charset="-128"/>
              <a:cs typeface="Arial" panose="020B0604020202020204" pitchFamily="34" charset="0"/>
            </a:endParaRPr>
          </a:p>
          <a:p>
            <a:endParaRPr lang="en-US" sz="2800">
              <a:latin typeface="Meiryo UI" panose="020B0604030504040204" pitchFamily="34" charset="-128"/>
              <a:ea typeface="Meiryo UI" panose="020B0604030504040204" pitchFamily="34" charset="-128"/>
              <a:cs typeface="Arial" panose="020B0604020202020204" pitchFamily="34" charset="0"/>
            </a:endParaRPr>
          </a:p>
          <a:p>
            <a:endParaRPr lang="en-US" sz="28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826602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EA73DB-EBD1-4485-94F6-F246EBF78716}"/>
              </a:ext>
            </a:extLst>
          </p:cNvPr>
          <p:cNvSpPr>
            <a:spLocks noGrp="1"/>
          </p:cNvSpPr>
          <p:nvPr>
            <p:ph type="title"/>
          </p:nvPr>
        </p:nvSpPr>
        <p:spPr>
          <a:xfrm>
            <a:off x="2644142" y="1200906"/>
            <a:ext cx="6652454" cy="426754"/>
          </a:xfrm>
        </p:spPr>
        <p:txBody>
          <a:bodyPr>
            <a:noAutofit/>
          </a:bodyPr>
          <a:lstStyle/>
          <a:p>
            <a:r>
              <a:rPr kumimoji="1" lang="ja-JP" altLang="en-US" sz="2400">
                <a:latin typeface="Meiryo UI" panose="020B0604030504040204" pitchFamily="34" charset="-128"/>
                <a:ea typeface="Meiryo UI" panose="020B0604030504040204" pitchFamily="34" charset="-128"/>
                <a:cs typeface="Arial" panose="020B0604020202020204" pitchFamily="34" charset="0"/>
              </a:rPr>
              <a:t>・</a:t>
            </a:r>
            <a:r>
              <a:rPr kumimoji="1" lang="en-US" altLang="ja-JP" sz="2400">
                <a:latin typeface="Meiryo UI" panose="020B0604030504040204" pitchFamily="34" charset="-128"/>
                <a:ea typeface="Meiryo UI" panose="020B0604030504040204" pitchFamily="34" charset="-128"/>
                <a:cs typeface="Arial" panose="020B0604020202020204" pitchFamily="34" charset="0"/>
              </a:rPr>
              <a:t>Social Media Usage during Emergency </a:t>
            </a:r>
            <a:endParaRPr kumimoji="1" lang="ja-JP" altLang="en-US" sz="2400">
              <a:latin typeface="Meiryo UI" panose="020B0604030504040204" pitchFamily="34" charset="-128"/>
              <a:ea typeface="Meiryo UI" panose="020B0604030504040204" pitchFamily="34" charset="-128"/>
              <a:cs typeface="Arial" panose="020B0604020202020204" pitchFamily="34" charset="0"/>
            </a:endParaRPr>
          </a:p>
        </p:txBody>
      </p:sp>
      <p:grpSp>
        <p:nvGrpSpPr>
          <p:cNvPr id="5" name="グループ化 4">
            <a:extLst>
              <a:ext uri="{FF2B5EF4-FFF2-40B4-BE49-F238E27FC236}">
                <a16:creationId xmlns:a16="http://schemas.microsoft.com/office/drawing/2014/main" id="{0B4DC9E8-04CB-442A-9BFA-896D9F90C35D}"/>
              </a:ext>
            </a:extLst>
          </p:cNvPr>
          <p:cNvGrpSpPr/>
          <p:nvPr/>
        </p:nvGrpSpPr>
        <p:grpSpPr>
          <a:xfrm>
            <a:off x="723161" y="1705051"/>
            <a:ext cx="9354629" cy="4716212"/>
            <a:chOff x="723161" y="2141787"/>
            <a:chExt cx="9354629" cy="4716212"/>
          </a:xfrm>
        </p:grpSpPr>
        <p:pic>
          <p:nvPicPr>
            <p:cNvPr id="4" name="グラフィックス 3" descr="会議">
              <a:extLst>
                <a:ext uri="{FF2B5EF4-FFF2-40B4-BE49-F238E27FC236}">
                  <a16:creationId xmlns:a16="http://schemas.microsoft.com/office/drawing/2014/main" id="{9D90248B-27D1-46AD-8BB1-F2D65F89A8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0667" y="2308197"/>
              <a:ext cx="1539003" cy="1539003"/>
            </a:xfrm>
            <a:prstGeom prst="rect">
              <a:avLst/>
            </a:prstGeom>
          </p:spPr>
        </p:pic>
        <p:sp>
          <p:nvSpPr>
            <p:cNvPr id="13" name="四角形: 角を丸くする 12">
              <a:extLst>
                <a:ext uri="{FF2B5EF4-FFF2-40B4-BE49-F238E27FC236}">
                  <a16:creationId xmlns:a16="http://schemas.microsoft.com/office/drawing/2014/main" id="{2C9D67AB-5734-4905-BA33-C3C2776A5B7B}"/>
                </a:ext>
              </a:extLst>
            </p:cNvPr>
            <p:cNvSpPr/>
            <p:nvPr/>
          </p:nvSpPr>
          <p:spPr>
            <a:xfrm>
              <a:off x="723161" y="2543461"/>
              <a:ext cx="3983422" cy="7567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Emergency Head Quarter</a:t>
              </a:r>
              <a:endParaRPr kumimoji="1" lang="ja-JP" altLang="en-US"/>
            </a:p>
          </p:txBody>
        </p:sp>
        <p:grpSp>
          <p:nvGrpSpPr>
            <p:cNvPr id="37" name="グループ化 36">
              <a:extLst>
                <a:ext uri="{FF2B5EF4-FFF2-40B4-BE49-F238E27FC236}">
                  <a16:creationId xmlns:a16="http://schemas.microsoft.com/office/drawing/2014/main" id="{CB24D380-24BE-4077-A3C9-28150C59745A}"/>
                </a:ext>
              </a:extLst>
            </p:cNvPr>
            <p:cNvGrpSpPr/>
            <p:nvPr/>
          </p:nvGrpSpPr>
          <p:grpSpPr>
            <a:xfrm>
              <a:off x="1212212" y="4364590"/>
              <a:ext cx="3037490" cy="2493409"/>
              <a:chOff x="1963192" y="4172713"/>
              <a:chExt cx="3037490" cy="2410068"/>
            </a:xfrm>
          </p:grpSpPr>
          <p:sp>
            <p:nvSpPr>
              <p:cNvPr id="43" name="楕円 42">
                <a:extLst>
                  <a:ext uri="{FF2B5EF4-FFF2-40B4-BE49-F238E27FC236}">
                    <a16:creationId xmlns:a16="http://schemas.microsoft.com/office/drawing/2014/main" id="{045B4C2B-F854-4A03-8C85-91085E6D1A9C}"/>
                  </a:ext>
                </a:extLst>
              </p:cNvPr>
              <p:cNvSpPr/>
              <p:nvPr/>
            </p:nvSpPr>
            <p:spPr>
              <a:xfrm>
                <a:off x="2129857" y="4528439"/>
                <a:ext cx="2711441" cy="1929929"/>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5039DDE2-6E40-448C-BE74-8FAC41C5DB2A}"/>
                  </a:ext>
                </a:extLst>
              </p:cNvPr>
              <p:cNvSpPr/>
              <p:nvPr/>
            </p:nvSpPr>
            <p:spPr>
              <a:xfrm>
                <a:off x="1963192" y="4386224"/>
                <a:ext cx="3037490" cy="2196557"/>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65E3AB4F-1667-413F-B78D-2F89E8396D71}"/>
                  </a:ext>
                </a:extLst>
              </p:cNvPr>
              <p:cNvSpPr/>
              <p:nvPr/>
            </p:nvSpPr>
            <p:spPr>
              <a:xfrm>
                <a:off x="2707452" y="4172713"/>
                <a:ext cx="1539002" cy="65164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ja-JP"/>
                  <a:t>Allowed</a:t>
                </a:r>
                <a:endParaRPr kumimoji="1" lang="ja-JP" altLang="en-US"/>
              </a:p>
            </p:txBody>
          </p:sp>
          <p:pic>
            <p:nvPicPr>
              <p:cNvPr id="1026" name="Picture 2" descr="Facebook icon">
                <a:extLst>
                  <a:ext uri="{FF2B5EF4-FFF2-40B4-BE49-F238E27FC236}">
                    <a16:creationId xmlns:a16="http://schemas.microsoft.com/office/drawing/2014/main" id="{8C551D5C-8B75-431D-9B60-D3D5845E1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6952" y="508857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プレイ動画 icon">
                <a:extLst>
                  <a:ext uri="{FF2B5EF4-FFF2-40B4-BE49-F238E27FC236}">
                    <a16:creationId xmlns:a16="http://schemas.microsoft.com/office/drawing/2014/main" id="{1E0F25BD-BF41-4EC1-81F7-7DED7A4124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2552" y="5088576"/>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グループ化 60">
              <a:extLst>
                <a:ext uri="{FF2B5EF4-FFF2-40B4-BE49-F238E27FC236}">
                  <a16:creationId xmlns:a16="http://schemas.microsoft.com/office/drawing/2014/main" id="{21518CC9-6C22-4B85-9BC3-A4F44C0986E7}"/>
                </a:ext>
              </a:extLst>
            </p:cNvPr>
            <p:cNvGrpSpPr/>
            <p:nvPr/>
          </p:nvGrpSpPr>
          <p:grpSpPr>
            <a:xfrm>
              <a:off x="6706059" y="4584288"/>
              <a:ext cx="3150257" cy="2080741"/>
              <a:chOff x="7375585" y="3747882"/>
              <a:chExt cx="3150257" cy="2080741"/>
            </a:xfrm>
          </p:grpSpPr>
          <p:pic>
            <p:nvPicPr>
              <p:cNvPr id="33" name="Picture 4" descr="プレイ動画 icon">
                <a:extLst>
                  <a:ext uri="{FF2B5EF4-FFF2-40B4-BE49-F238E27FC236}">
                    <a16:creationId xmlns:a16="http://schemas.microsoft.com/office/drawing/2014/main" id="{2485B81A-9FAD-4712-B491-69ECB12D1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6313" y="467174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Facebook icon">
                <a:extLst>
                  <a:ext uri="{FF2B5EF4-FFF2-40B4-BE49-F238E27FC236}">
                    <a16:creationId xmlns:a16="http://schemas.microsoft.com/office/drawing/2014/main" id="{DC3A84DA-CFB3-4E29-AD99-D36936FEF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0713" y="461937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5" name="正方形/長方形 24">
                <a:extLst>
                  <a:ext uri="{FF2B5EF4-FFF2-40B4-BE49-F238E27FC236}">
                    <a16:creationId xmlns:a16="http://schemas.microsoft.com/office/drawing/2014/main" id="{D304D08F-333F-4155-8C19-334EFC288819}"/>
                  </a:ext>
                </a:extLst>
              </p:cNvPr>
              <p:cNvSpPr/>
              <p:nvPr/>
            </p:nvSpPr>
            <p:spPr>
              <a:xfrm>
                <a:off x="7375585" y="4245795"/>
                <a:ext cx="3150257" cy="1582828"/>
              </a:xfrm>
              <a:prstGeom prst="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4054D3C0-AF71-4EE4-814D-B020C0DED54B}"/>
                  </a:ext>
                </a:extLst>
              </p:cNvPr>
              <p:cNvCxnSpPr>
                <a:cxnSpLocks/>
              </p:cNvCxnSpPr>
              <p:nvPr/>
            </p:nvCxnSpPr>
            <p:spPr>
              <a:xfrm>
                <a:off x="7375585" y="4253793"/>
                <a:ext cx="3150257" cy="1570745"/>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1FE9271C-D8A6-4A4D-B368-DD1FBB3CEAD1}"/>
                  </a:ext>
                </a:extLst>
              </p:cNvPr>
              <p:cNvCxnSpPr>
                <a:cxnSpLocks/>
              </p:cNvCxnSpPr>
              <p:nvPr/>
            </p:nvCxnSpPr>
            <p:spPr>
              <a:xfrm flipV="1">
                <a:off x="7375585" y="4253793"/>
                <a:ext cx="3150257" cy="1570746"/>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四角形: 角を丸くする 13">
                <a:extLst>
                  <a:ext uri="{FF2B5EF4-FFF2-40B4-BE49-F238E27FC236}">
                    <a16:creationId xmlns:a16="http://schemas.microsoft.com/office/drawing/2014/main" id="{2FB409DC-2112-413F-A2C4-EF4554B2D07F}"/>
                  </a:ext>
                </a:extLst>
              </p:cNvPr>
              <p:cNvSpPr/>
              <p:nvPr/>
            </p:nvSpPr>
            <p:spPr>
              <a:xfrm>
                <a:off x="7620413" y="3747882"/>
                <a:ext cx="2684623" cy="8251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a:t>The right to discontinue its use as deemed necessary</a:t>
                </a:r>
                <a:endParaRPr kumimoji="1" lang="ja-JP" altLang="en-US"/>
              </a:p>
            </p:txBody>
          </p:sp>
        </p:grpSp>
        <p:grpSp>
          <p:nvGrpSpPr>
            <p:cNvPr id="3" name="グループ化 2">
              <a:extLst>
                <a:ext uri="{FF2B5EF4-FFF2-40B4-BE49-F238E27FC236}">
                  <a16:creationId xmlns:a16="http://schemas.microsoft.com/office/drawing/2014/main" id="{42CF0BD1-31C8-44A6-A39B-DAA2B7AE05A3}"/>
                </a:ext>
              </a:extLst>
            </p:cNvPr>
            <p:cNvGrpSpPr/>
            <p:nvPr/>
          </p:nvGrpSpPr>
          <p:grpSpPr>
            <a:xfrm>
              <a:off x="6927533" y="2141787"/>
              <a:ext cx="3150257" cy="1716128"/>
              <a:chOff x="6857256" y="1671210"/>
              <a:chExt cx="3150257" cy="1716128"/>
            </a:xfrm>
          </p:grpSpPr>
          <p:sp>
            <p:nvSpPr>
              <p:cNvPr id="63" name="四角形: 角を丸くする 62">
                <a:extLst>
                  <a:ext uri="{FF2B5EF4-FFF2-40B4-BE49-F238E27FC236}">
                    <a16:creationId xmlns:a16="http://schemas.microsoft.com/office/drawing/2014/main" id="{F2E9F268-9812-4057-B3AD-1606ABF94788}"/>
                  </a:ext>
                </a:extLst>
              </p:cNvPr>
              <p:cNvSpPr/>
              <p:nvPr/>
            </p:nvSpPr>
            <p:spPr>
              <a:xfrm>
                <a:off x="6857256" y="1671210"/>
                <a:ext cx="3150257" cy="1682018"/>
              </a:xfrm>
              <a:prstGeom prst="roundRect">
                <a:avLst/>
              </a:prstGeom>
              <a:solidFill>
                <a:schemeClr val="tx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4" name="Picture 10">
                <a:extLst>
                  <a:ext uri="{FF2B5EF4-FFF2-40B4-BE49-F238E27FC236}">
                    <a16:creationId xmlns:a16="http://schemas.microsoft.com/office/drawing/2014/main" id="{B1BDCECD-596A-4CA2-9A4A-C7416FA758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2568" y="1909605"/>
                <a:ext cx="1847167" cy="14777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D543EEE-4D44-42B2-815F-F45F4AB3CF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9735" y="1875494"/>
                <a:ext cx="673531" cy="1477733"/>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楕円 72">
              <a:extLst>
                <a:ext uri="{FF2B5EF4-FFF2-40B4-BE49-F238E27FC236}">
                  <a16:creationId xmlns:a16="http://schemas.microsoft.com/office/drawing/2014/main" id="{93013075-28A3-433D-9D8B-2A70D17A1F8E}"/>
                </a:ext>
              </a:extLst>
            </p:cNvPr>
            <p:cNvSpPr/>
            <p:nvPr/>
          </p:nvSpPr>
          <p:spPr>
            <a:xfrm>
              <a:off x="6489163" y="2635565"/>
              <a:ext cx="309276" cy="307222"/>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3">
              <a:extLst>
                <a:ext uri="{FF2B5EF4-FFF2-40B4-BE49-F238E27FC236}">
                  <a16:creationId xmlns:a16="http://schemas.microsoft.com/office/drawing/2014/main" id="{100A5DD3-5DF0-4CA6-97CE-6E50E3322515}"/>
                </a:ext>
              </a:extLst>
            </p:cNvPr>
            <p:cNvSpPr/>
            <p:nvPr/>
          </p:nvSpPr>
          <p:spPr>
            <a:xfrm>
              <a:off x="6174546" y="2804515"/>
              <a:ext cx="259278" cy="249106"/>
            </a:xfrm>
            <a:prstGeom prst="ellips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矢印: ストライプ 25">
              <a:extLst>
                <a:ext uri="{FF2B5EF4-FFF2-40B4-BE49-F238E27FC236}">
                  <a16:creationId xmlns:a16="http://schemas.microsoft.com/office/drawing/2014/main" id="{7AD467A2-2AC2-4FF6-9634-E927BD0D2CC7}"/>
                </a:ext>
              </a:extLst>
            </p:cNvPr>
            <p:cNvSpPr/>
            <p:nvPr/>
          </p:nvSpPr>
          <p:spPr>
            <a:xfrm rot="2916023">
              <a:off x="5867072" y="3672803"/>
              <a:ext cx="1059422" cy="831067"/>
            </a:xfrm>
            <a:prstGeom prst="stripedRightArrow">
              <a:avLst/>
            </a:prstGeom>
            <a:gradFill flip="none" rotWithShape="1">
              <a:gsLst>
                <a:gs pos="0">
                  <a:schemeClr val="bg1"/>
                </a:gs>
                <a:gs pos="25000">
                  <a:schemeClr val="accent2">
                    <a:lumMod val="40000"/>
                    <a:lumOff val="60000"/>
                  </a:schemeClr>
                </a:gs>
                <a:gs pos="67000">
                  <a:schemeClr val="accent2">
                    <a:lumMod val="75000"/>
                  </a:schemeClr>
                </a:gs>
                <a:gs pos="100000">
                  <a:schemeClr val="accent2">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ストライプ 27">
              <a:extLst>
                <a:ext uri="{FF2B5EF4-FFF2-40B4-BE49-F238E27FC236}">
                  <a16:creationId xmlns:a16="http://schemas.microsoft.com/office/drawing/2014/main" id="{301C5C5A-8350-4289-8EDD-01E38F23CEEB}"/>
                </a:ext>
              </a:extLst>
            </p:cNvPr>
            <p:cNvSpPr/>
            <p:nvPr/>
          </p:nvSpPr>
          <p:spPr>
            <a:xfrm rot="7815357">
              <a:off x="3579453" y="3556019"/>
              <a:ext cx="1521358" cy="1148896"/>
            </a:xfrm>
            <a:prstGeom prst="stripedRightArrow">
              <a:avLst/>
            </a:prstGeom>
            <a:gradFill flip="none" rotWithShape="1">
              <a:gsLst>
                <a:gs pos="0">
                  <a:schemeClr val="bg1"/>
                </a:gs>
                <a:gs pos="25000">
                  <a:schemeClr val="accent6">
                    <a:lumMod val="40000"/>
                    <a:lumOff val="60000"/>
                  </a:schemeClr>
                </a:gs>
                <a:gs pos="67000">
                  <a:schemeClr val="accent6">
                    <a:lumMod val="75000"/>
                  </a:schemeClr>
                </a:gs>
                <a:gs pos="100000">
                  <a:schemeClr val="accent6">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タイトル 1">
            <a:extLst>
              <a:ext uri="{FF2B5EF4-FFF2-40B4-BE49-F238E27FC236}">
                <a16:creationId xmlns:a16="http://schemas.microsoft.com/office/drawing/2014/main" id="{2E841662-6AC1-7AD1-1401-28A0CF5E0D9A}"/>
              </a:ext>
            </a:extLst>
          </p:cNvPr>
          <p:cNvSpPr txBox="1">
            <a:spLocks/>
          </p:cNvSpPr>
          <p:nvPr/>
        </p:nvSpPr>
        <p:spPr>
          <a:xfrm>
            <a:off x="881084" y="373554"/>
            <a:ext cx="10956916" cy="1082739"/>
          </a:xfrm>
          <a:prstGeom prst="rect">
            <a:avLst/>
          </a:prstGeom>
          <a:ln>
            <a:noFill/>
          </a:ln>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ja-JP" sz="4400">
                <a:solidFill>
                  <a:schemeClr val="tx1"/>
                </a:solidFill>
                <a:latin typeface="Meiryo UI" panose="020B0604030504040204" pitchFamily="34" charset="-128"/>
                <a:ea typeface="Meiryo UI" panose="020B0604030504040204" pitchFamily="34" charset="-128"/>
                <a:cs typeface="+mn-cs"/>
              </a:rPr>
              <a:t>Ship</a:t>
            </a:r>
            <a:r>
              <a:rPr kumimoji="1" lang="en-US" altLang="ja-JP" sz="4400">
                <a:solidFill>
                  <a:schemeClr val="tx1"/>
                </a:solidFill>
                <a:latin typeface="Meiryo UI" panose="020B0604030504040204" pitchFamily="34" charset="-128"/>
                <a:ea typeface="Meiryo UI" panose="020B0604030504040204" pitchFamily="34" charset="-128"/>
              </a:rPr>
              <a:t> </a:t>
            </a:r>
            <a:r>
              <a:rPr kumimoji="1" lang="en-US" altLang="ja-JP" sz="4400">
                <a:solidFill>
                  <a:schemeClr val="tx1"/>
                </a:solidFill>
                <a:latin typeface="Meiryo UI" panose="020B0604030504040204" pitchFamily="34" charset="-128"/>
                <a:ea typeface="Meiryo UI" panose="020B0604030504040204" pitchFamily="34" charset="-128"/>
                <a:cs typeface="+mn-cs"/>
              </a:rPr>
              <a:t>Cyber</a:t>
            </a:r>
            <a:r>
              <a:rPr kumimoji="1" lang="en-US" altLang="ja-JP" sz="4400">
                <a:solidFill>
                  <a:schemeClr val="tx1"/>
                </a:solidFill>
                <a:latin typeface="Meiryo UI" panose="020B0604030504040204" pitchFamily="34" charset="-128"/>
                <a:ea typeface="Meiryo UI" panose="020B0604030504040204" pitchFamily="34" charset="-128"/>
              </a:rPr>
              <a:t> </a:t>
            </a:r>
            <a:r>
              <a:rPr kumimoji="1" lang="en-US" altLang="ja-JP" sz="4400">
                <a:solidFill>
                  <a:schemeClr val="tx1"/>
                </a:solidFill>
                <a:latin typeface="Meiryo UI" panose="020B0604030504040204" pitchFamily="34" charset="-128"/>
                <a:ea typeface="Meiryo UI" panose="020B0604030504040204" pitchFamily="34" charset="-128"/>
                <a:cs typeface="+mn-cs"/>
              </a:rPr>
              <a:t>Security Manual &amp; Plan</a:t>
            </a:r>
            <a:endParaRPr kumimoji="1" lang="ja-JP" altLang="en-US">
              <a:solidFill>
                <a:schemeClr val="tx1"/>
              </a:solidFill>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303906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4AB8F5C8-FE76-D2C6-E0CD-D824DB0A1140}"/>
              </a:ext>
            </a:extLst>
          </p:cNvPr>
          <p:cNvSpPr>
            <a:spLocks noGrp="1"/>
          </p:cNvSpPr>
          <p:nvPr>
            <p:ph type="title"/>
          </p:nvPr>
        </p:nvSpPr>
        <p:spPr>
          <a:xfrm>
            <a:off x="825727" y="1265518"/>
            <a:ext cx="10268993" cy="4678082"/>
          </a:xfrm>
        </p:spPr>
        <p:txBody>
          <a:bodyPr/>
          <a:lstStyle/>
          <a:p>
            <a:br>
              <a:rPr kumimoji="1" lang="en-US" altLang="ja-JP" sz="2400" kern="1200">
                <a:solidFill>
                  <a:schemeClr val="tx1"/>
                </a:solidFill>
                <a:latin typeface="Meiryo UI" panose="020B0604030504040204" pitchFamily="34" charset="-128"/>
                <a:ea typeface="Meiryo UI" panose="020B0604030504040204" pitchFamily="34" charset="-128"/>
                <a:cs typeface="+mn-cs"/>
              </a:rPr>
            </a:br>
            <a:r>
              <a:rPr kumimoji="1" lang="en-US" altLang="ja-JP" sz="2400" kern="1200">
                <a:solidFill>
                  <a:schemeClr val="tx1"/>
                </a:solidFill>
                <a:latin typeface="Meiryo UI" panose="020B0604030504040204" pitchFamily="34" charset="-128"/>
                <a:ea typeface="Meiryo UI" panose="020B0604030504040204" pitchFamily="34" charset="-128"/>
                <a:cs typeface="+mn-cs"/>
              </a:rPr>
              <a:t>As a general rule, the use of Social media by the crew during an emergency is allowed, however, under prevailing circumstances, the Head Office Response Team (Emergency Head Quarter) reserves the right to discontinue its use as deemed necessary.</a:t>
            </a:r>
            <a:br>
              <a:rPr kumimoji="1" lang="en-US" altLang="ja-JP" sz="2400" kern="1200">
                <a:solidFill>
                  <a:schemeClr val="tx1"/>
                </a:solidFill>
                <a:latin typeface="Meiryo UI" panose="020B0604030504040204" pitchFamily="34" charset="-128"/>
                <a:ea typeface="Meiryo UI" panose="020B0604030504040204" pitchFamily="34" charset="-128"/>
                <a:cs typeface="+mn-cs"/>
              </a:rPr>
            </a:br>
            <a:br>
              <a:rPr kumimoji="1" lang="en-US" altLang="ja-JP" sz="2400" kern="1200">
                <a:solidFill>
                  <a:schemeClr val="tx1"/>
                </a:solidFill>
                <a:latin typeface="Meiryo UI" panose="020B0604030504040204" pitchFamily="34" charset="-128"/>
                <a:ea typeface="Meiryo UI" panose="020B0604030504040204" pitchFamily="34" charset="-128"/>
                <a:cs typeface="+mn-cs"/>
              </a:rPr>
            </a:br>
            <a:r>
              <a:rPr kumimoji="1" lang="en-US" altLang="ja-JP" sz="2400" kern="1200">
                <a:solidFill>
                  <a:schemeClr val="tx1"/>
                </a:solidFill>
                <a:latin typeface="Meiryo UI" panose="020B0604030504040204" pitchFamily="34" charset="-128"/>
                <a:ea typeface="Meiryo UI" panose="020B0604030504040204" pitchFamily="34" charset="-128"/>
                <a:cs typeface="+mn-cs"/>
              </a:rPr>
              <a:t>In addition, to the above golden rules following shall be complied with:</a:t>
            </a:r>
            <a:br>
              <a:rPr kumimoji="1" lang="en-US" altLang="ja-JP" sz="2400" kern="1200">
                <a:solidFill>
                  <a:schemeClr val="tx1"/>
                </a:solidFill>
                <a:latin typeface="Meiryo UI" panose="020B0604030504040204" pitchFamily="34" charset="-128"/>
                <a:ea typeface="Meiryo UI" panose="020B0604030504040204" pitchFamily="34" charset="-128"/>
                <a:cs typeface="+mn-cs"/>
              </a:rPr>
            </a:br>
            <a:r>
              <a:rPr kumimoji="1" lang="en-US" altLang="ja-JP" sz="2400" kern="1200">
                <a:solidFill>
                  <a:schemeClr val="tx1"/>
                </a:solidFill>
                <a:latin typeface="Meiryo UI" panose="020B0604030504040204" pitchFamily="34" charset="-128"/>
                <a:ea typeface="Meiryo UI" panose="020B0604030504040204" pitchFamily="34" charset="-128"/>
                <a:cs typeface="+mn-cs"/>
              </a:rPr>
              <a:t>Never post any information related to the emergency if not formally instructed by the </a:t>
            </a:r>
            <a:r>
              <a:rPr kumimoji="1" lang="en-US" altLang="ja-JP" sz="2400" kern="1200" err="1">
                <a:solidFill>
                  <a:schemeClr val="tx1"/>
                </a:solidFill>
                <a:latin typeface="Meiryo UI" panose="020B0604030504040204" pitchFamily="34" charset="-128"/>
                <a:ea typeface="Meiryo UI" panose="020B0604030504040204" pitchFamily="34" charset="-128"/>
                <a:cs typeface="+mn-cs"/>
              </a:rPr>
              <a:t>EHQ</a:t>
            </a:r>
            <a:r>
              <a:rPr kumimoji="1" lang="en-US" altLang="ja-JP" sz="2400" kern="1200">
                <a:solidFill>
                  <a:schemeClr val="tx1"/>
                </a:solidFill>
                <a:latin typeface="Meiryo UI" panose="020B0604030504040204" pitchFamily="34" charset="-128"/>
                <a:ea typeface="Meiryo UI" panose="020B0604030504040204" pitchFamily="34" charset="-128"/>
                <a:cs typeface="+mn-cs"/>
              </a:rPr>
              <a:t>.</a:t>
            </a:r>
            <a:br>
              <a:rPr kumimoji="1" lang="en-US" altLang="ja-JP" sz="2400" kern="1200">
                <a:solidFill>
                  <a:schemeClr val="tx1"/>
                </a:solidFill>
                <a:latin typeface="Meiryo UI" panose="020B0604030504040204" pitchFamily="34" charset="-128"/>
                <a:ea typeface="Meiryo UI" panose="020B0604030504040204" pitchFamily="34" charset="-128"/>
                <a:cs typeface="+mn-cs"/>
              </a:rPr>
            </a:br>
            <a:br>
              <a:rPr kumimoji="1" lang="en-US" altLang="ja-JP" sz="2400" kern="1200">
                <a:solidFill>
                  <a:schemeClr val="tx1"/>
                </a:solidFill>
                <a:latin typeface="Meiryo UI" panose="020B0604030504040204" pitchFamily="34" charset="-128"/>
                <a:ea typeface="Meiryo UI" panose="020B0604030504040204" pitchFamily="34" charset="-128"/>
                <a:cs typeface="+mn-cs"/>
              </a:rPr>
            </a:br>
            <a:endParaRPr lang="en-US" sz="2400">
              <a:latin typeface="Meiryo UI" panose="020B0604030504040204" pitchFamily="34" charset="-128"/>
              <a:ea typeface="Meiryo UI" panose="020B0604030504040204" pitchFamily="34" charset="-128"/>
            </a:endParaRPr>
          </a:p>
        </p:txBody>
      </p:sp>
      <p:sp>
        <p:nvSpPr>
          <p:cNvPr id="2" name="タイトル 1">
            <a:extLst>
              <a:ext uri="{FF2B5EF4-FFF2-40B4-BE49-F238E27FC236}">
                <a16:creationId xmlns:a16="http://schemas.microsoft.com/office/drawing/2014/main" id="{CC68A71B-E685-72BE-C76E-BAF17C5C6B7D}"/>
              </a:ext>
            </a:extLst>
          </p:cNvPr>
          <p:cNvSpPr txBox="1">
            <a:spLocks/>
          </p:cNvSpPr>
          <p:nvPr/>
        </p:nvSpPr>
        <p:spPr>
          <a:xfrm>
            <a:off x="881084" y="373554"/>
            <a:ext cx="10956916" cy="1082739"/>
          </a:xfrm>
          <a:prstGeom prst="rect">
            <a:avLst/>
          </a:prstGeom>
          <a:ln>
            <a:noFill/>
          </a:ln>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ja-JP" sz="4400">
                <a:solidFill>
                  <a:schemeClr val="tx1"/>
                </a:solidFill>
                <a:latin typeface="Meiryo UI" panose="020B0604030504040204" pitchFamily="34" charset="-128"/>
                <a:ea typeface="Meiryo UI" panose="020B0604030504040204" pitchFamily="34" charset="-128"/>
                <a:cs typeface="+mn-cs"/>
              </a:rPr>
              <a:t>Ship</a:t>
            </a:r>
            <a:r>
              <a:rPr kumimoji="1" lang="en-US" altLang="ja-JP" sz="4400">
                <a:solidFill>
                  <a:schemeClr val="tx1"/>
                </a:solidFill>
                <a:latin typeface="Meiryo UI" panose="020B0604030504040204" pitchFamily="34" charset="-128"/>
                <a:ea typeface="Meiryo UI" panose="020B0604030504040204" pitchFamily="34" charset="-128"/>
              </a:rPr>
              <a:t> </a:t>
            </a:r>
            <a:r>
              <a:rPr kumimoji="1" lang="en-US" altLang="ja-JP" sz="4400">
                <a:solidFill>
                  <a:schemeClr val="tx1"/>
                </a:solidFill>
                <a:latin typeface="Meiryo UI" panose="020B0604030504040204" pitchFamily="34" charset="-128"/>
                <a:ea typeface="Meiryo UI" panose="020B0604030504040204" pitchFamily="34" charset="-128"/>
                <a:cs typeface="+mn-cs"/>
              </a:rPr>
              <a:t>Cyber</a:t>
            </a:r>
            <a:r>
              <a:rPr kumimoji="1" lang="en-US" altLang="ja-JP" sz="4400">
                <a:solidFill>
                  <a:schemeClr val="tx1"/>
                </a:solidFill>
                <a:latin typeface="Meiryo UI" panose="020B0604030504040204" pitchFamily="34" charset="-128"/>
                <a:ea typeface="Meiryo UI" panose="020B0604030504040204" pitchFamily="34" charset="-128"/>
              </a:rPr>
              <a:t> </a:t>
            </a:r>
            <a:r>
              <a:rPr kumimoji="1" lang="en-US" altLang="ja-JP" sz="4400">
                <a:solidFill>
                  <a:schemeClr val="tx1"/>
                </a:solidFill>
                <a:latin typeface="Meiryo UI" panose="020B0604030504040204" pitchFamily="34" charset="-128"/>
                <a:ea typeface="Meiryo UI" panose="020B0604030504040204" pitchFamily="34" charset="-128"/>
                <a:cs typeface="+mn-cs"/>
              </a:rPr>
              <a:t>Security Manual &amp; Plan</a:t>
            </a:r>
            <a:endParaRPr kumimoji="1" lang="ja-JP" altLang="en-US">
              <a:solidFill>
                <a:schemeClr val="tx1"/>
              </a:solidFill>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3347335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BA168BB-8704-C1F6-0B85-25B50E930B87}"/>
              </a:ext>
            </a:extLst>
          </p:cNvPr>
          <p:cNvSpPr txBox="1"/>
          <p:nvPr/>
        </p:nvSpPr>
        <p:spPr>
          <a:xfrm>
            <a:off x="591128" y="350982"/>
            <a:ext cx="9725890" cy="646331"/>
          </a:xfrm>
          <a:prstGeom prst="rect">
            <a:avLst/>
          </a:prstGeom>
          <a:noFill/>
        </p:spPr>
        <p:txBody>
          <a:bodyPr wrap="square" rtlCol="0">
            <a:spAutoFit/>
          </a:bodyPr>
          <a:lstStyle/>
          <a:p>
            <a:r>
              <a:rPr lang="en-US" sz="3600">
                <a:latin typeface="Meiryo UI" panose="020B0604030504040204" pitchFamily="34" charset="-128"/>
                <a:ea typeface="Meiryo UI" panose="020B0604030504040204" pitchFamily="34" charset="-128"/>
              </a:rPr>
              <a:t>SAMPLE ONBOARD NETWORK DIAGRAM</a:t>
            </a:r>
          </a:p>
        </p:txBody>
      </p:sp>
      <p:pic>
        <p:nvPicPr>
          <p:cNvPr id="4" name="図 3">
            <a:extLst>
              <a:ext uri="{FF2B5EF4-FFF2-40B4-BE49-F238E27FC236}">
                <a16:creationId xmlns:a16="http://schemas.microsoft.com/office/drawing/2014/main" id="{C6273827-0ACF-CA34-8230-4F33475F6C5F}"/>
              </a:ext>
            </a:extLst>
          </p:cNvPr>
          <p:cNvPicPr>
            <a:picLocks noChangeAspect="1"/>
          </p:cNvPicPr>
          <p:nvPr/>
        </p:nvPicPr>
        <p:blipFill>
          <a:blip r:embed="rId2"/>
          <a:stretch>
            <a:fillRect/>
          </a:stretch>
        </p:blipFill>
        <p:spPr>
          <a:xfrm>
            <a:off x="1865426" y="997313"/>
            <a:ext cx="7177293" cy="5603132"/>
          </a:xfrm>
          <a:prstGeom prst="rect">
            <a:avLst/>
          </a:prstGeom>
        </p:spPr>
      </p:pic>
      <p:sp>
        <p:nvSpPr>
          <p:cNvPr id="5" name="正方形/長方形 4">
            <a:extLst>
              <a:ext uri="{FF2B5EF4-FFF2-40B4-BE49-F238E27FC236}">
                <a16:creationId xmlns:a16="http://schemas.microsoft.com/office/drawing/2014/main" id="{24164473-6766-6A74-6550-19287E3FACB4}"/>
              </a:ext>
            </a:extLst>
          </p:cNvPr>
          <p:cNvSpPr/>
          <p:nvPr/>
        </p:nvSpPr>
        <p:spPr>
          <a:xfrm>
            <a:off x="1964988" y="1070042"/>
            <a:ext cx="1177046" cy="39883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5215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a:xfrm>
            <a:off x="646111" y="452718"/>
            <a:ext cx="9404723" cy="581756"/>
          </a:xfrm>
        </p:spPr>
        <p:txBody>
          <a:bodyPr/>
          <a:lstStyle/>
          <a:p>
            <a:r>
              <a:rPr lang="en-US" sz="4000">
                <a:latin typeface="Meiryo UI" panose="020B0604030504040204" pitchFamily="34" charset="-128"/>
                <a:ea typeface="Meiryo UI" panose="020B0604030504040204" pitchFamily="34" charset="-128"/>
              </a:rPr>
              <a:t>Antivirus Program</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812800" y="1136073"/>
            <a:ext cx="11237686" cy="5536869"/>
          </a:xfrm>
        </p:spPr>
        <p:txBody>
          <a:bodyPr>
            <a:normAutofit/>
          </a:bodyPr>
          <a:lstStyle/>
          <a:p>
            <a:r>
              <a:rPr lang="en-US" sz="2400">
                <a:latin typeface="Meiryo UI" panose="020B0604030504040204" pitchFamily="34" charset="-128"/>
                <a:ea typeface="Meiryo UI" panose="020B0604030504040204" pitchFamily="34" charset="-128"/>
              </a:rPr>
              <a:t>ESET is the official Antivirus Program of the company’s entire fleet.</a:t>
            </a:r>
          </a:p>
          <a:p>
            <a:r>
              <a:rPr lang="en-US" sz="2400">
                <a:latin typeface="Meiryo UI" panose="020B0604030504040204" pitchFamily="34" charset="-128"/>
                <a:ea typeface="Meiryo UI" panose="020B0604030504040204" pitchFamily="34" charset="-128"/>
              </a:rPr>
              <a:t>All computers connected to the onboard network should be scanned with this application once a week and provide the results to the </a:t>
            </a:r>
            <a:r>
              <a:rPr lang="en-US" sz="2400" err="1">
                <a:latin typeface="Meiryo UI" panose="020B0604030504040204" pitchFamily="34" charset="-128"/>
                <a:ea typeface="Meiryo UI" panose="020B0604030504040204" pitchFamily="34" charset="-128"/>
              </a:rPr>
              <a:t>CCySO</a:t>
            </a:r>
            <a:r>
              <a:rPr lang="en-US" sz="2400">
                <a:latin typeface="Meiryo UI" panose="020B0604030504040204" pitchFamily="34" charset="-128"/>
                <a:ea typeface="Meiryo UI" panose="020B0604030504040204" pitchFamily="34" charset="-128"/>
              </a:rPr>
              <a:t> for reference.</a:t>
            </a:r>
          </a:p>
          <a:p>
            <a:r>
              <a:rPr lang="en-US" sz="2400">
                <a:latin typeface="Meiryo UI" panose="020B0604030504040204" pitchFamily="34" charset="-128"/>
                <a:ea typeface="Meiryo UI" panose="020B0604030504040204" pitchFamily="34" charset="-128"/>
              </a:rPr>
              <a:t>Updates will commence automatically once an active network has been detected.</a:t>
            </a: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D5B2C9C7-F7E5-E9BB-85C6-F28ECA8A3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92" y="3802218"/>
            <a:ext cx="3952809" cy="2559661"/>
          </a:xfrm>
          <a:prstGeom prst="rect">
            <a:avLst/>
          </a:prstGeom>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B862F6C4-D05B-41D8-1200-603DD8BE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6674" y="3787751"/>
            <a:ext cx="3952809" cy="2588596"/>
          </a:xfrm>
          <a:prstGeom prst="rect">
            <a:avLst/>
          </a:prstGeom>
        </p:spPr>
      </p:pic>
      <p:pic>
        <p:nvPicPr>
          <p:cNvPr id="4" name="Picture 2" descr="esetロゴ">
            <a:extLst>
              <a:ext uri="{FF2B5EF4-FFF2-40B4-BE49-F238E27FC236}">
                <a16:creationId xmlns:a16="http://schemas.microsoft.com/office/drawing/2014/main" id="{0806B73E-25F1-3DD1-01DF-6D7BFFDCC9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157" y="4372132"/>
            <a:ext cx="2818561" cy="123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355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120005" y="1123406"/>
            <a:ext cx="11951989" cy="5124993"/>
          </a:xfrm>
        </p:spPr>
        <p:txBody>
          <a:bodyPr>
            <a:normAutofit/>
          </a:bodyPr>
          <a:lstStyle/>
          <a:p>
            <a:pPr marL="0" indent="0">
              <a:buNone/>
            </a:pPr>
            <a:r>
              <a:rPr lang="en-US">
                <a:latin typeface="Meiryo UI" panose="020B0604030504040204" pitchFamily="34" charset="-128"/>
                <a:ea typeface="Meiryo UI" panose="020B0604030504040204" pitchFamily="34" charset="-128"/>
              </a:rPr>
              <a:t>      USB Port Blockers must be installed on the available ports of IT &amp; OT devices.</a:t>
            </a:r>
          </a:p>
        </p:txBody>
      </p:sp>
      <p:pic>
        <p:nvPicPr>
          <p:cNvPr id="5" name="図 4" descr="キーボードの上にあるノートパソコン&#10;&#10;自動的に生成された説明">
            <a:extLst>
              <a:ext uri="{FF2B5EF4-FFF2-40B4-BE49-F238E27FC236}">
                <a16:creationId xmlns:a16="http://schemas.microsoft.com/office/drawing/2014/main" id="{8379ECD8-5709-548D-2E77-93028BE57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856" y="4454731"/>
            <a:ext cx="4633045" cy="2278369"/>
          </a:xfrm>
          <a:prstGeom prst="rect">
            <a:avLst/>
          </a:prstGeom>
        </p:spPr>
      </p:pic>
      <p:pic>
        <p:nvPicPr>
          <p:cNvPr id="7" name="図 6" descr="ノートパソコン, コンピュータ, 座る, 屋内 が含まれている画像&#10;&#10;自動的に生成された説明">
            <a:extLst>
              <a:ext uri="{FF2B5EF4-FFF2-40B4-BE49-F238E27FC236}">
                <a16:creationId xmlns:a16="http://schemas.microsoft.com/office/drawing/2014/main" id="{3A851F8A-FF1A-646F-952D-13A85B4FCC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855" y="1608108"/>
            <a:ext cx="4633046" cy="2627287"/>
          </a:xfrm>
          <a:prstGeom prst="rect">
            <a:avLst/>
          </a:prstGeom>
        </p:spPr>
      </p:pic>
      <p:pic>
        <p:nvPicPr>
          <p:cNvPr id="6" name="Picture 5" descr="A close-up of a keyboard&#10;&#10;Description automatically generated">
            <a:extLst>
              <a:ext uri="{FF2B5EF4-FFF2-40B4-BE49-F238E27FC236}">
                <a16:creationId xmlns:a16="http://schemas.microsoft.com/office/drawing/2014/main" id="{63F3E6E0-6188-504D-6C0C-98901B946A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6224" y="1608108"/>
            <a:ext cx="5267205" cy="2627287"/>
          </a:xfrm>
          <a:prstGeom prst="rect">
            <a:avLst/>
          </a:prstGeom>
        </p:spPr>
      </p:pic>
      <p:sp>
        <p:nvSpPr>
          <p:cNvPr id="9" name="Oval 8">
            <a:extLst>
              <a:ext uri="{FF2B5EF4-FFF2-40B4-BE49-F238E27FC236}">
                <a16:creationId xmlns:a16="http://schemas.microsoft.com/office/drawing/2014/main" id="{B388ED7B-A201-1887-2672-E460DA5BAFFE}"/>
              </a:ext>
            </a:extLst>
          </p:cNvPr>
          <p:cNvSpPr/>
          <p:nvPr/>
        </p:nvSpPr>
        <p:spPr>
          <a:xfrm>
            <a:off x="7794627" y="5837068"/>
            <a:ext cx="2037351" cy="6306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B5F896F-FD69-310C-6789-D194D8ADC4A1}"/>
              </a:ext>
            </a:extLst>
          </p:cNvPr>
          <p:cNvSpPr/>
          <p:nvPr/>
        </p:nvSpPr>
        <p:spPr>
          <a:xfrm>
            <a:off x="2465604" y="5908914"/>
            <a:ext cx="1169540" cy="6789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図 10"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80F4F032-DC34-8BB6-79DF-F8F1D30D14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6225" y="4454732"/>
            <a:ext cx="5267204" cy="2278369"/>
          </a:xfrm>
          <a:prstGeom prst="rect">
            <a:avLst/>
          </a:prstGeom>
        </p:spPr>
      </p:pic>
      <p:sp>
        <p:nvSpPr>
          <p:cNvPr id="12" name="Oval 7">
            <a:extLst>
              <a:ext uri="{FF2B5EF4-FFF2-40B4-BE49-F238E27FC236}">
                <a16:creationId xmlns:a16="http://schemas.microsoft.com/office/drawing/2014/main" id="{5A2B4BC6-0966-6CB4-59B4-067A14D13BFB}"/>
              </a:ext>
            </a:extLst>
          </p:cNvPr>
          <p:cNvSpPr/>
          <p:nvPr/>
        </p:nvSpPr>
        <p:spPr>
          <a:xfrm>
            <a:off x="10410399" y="2075001"/>
            <a:ext cx="576779" cy="5302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155EA46-9869-064D-2CD0-A538FAF3BB38}"/>
              </a:ext>
            </a:extLst>
          </p:cNvPr>
          <p:cNvSpPr/>
          <p:nvPr/>
        </p:nvSpPr>
        <p:spPr>
          <a:xfrm>
            <a:off x="9887959" y="5844262"/>
            <a:ext cx="1008641" cy="80827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9">
            <a:extLst>
              <a:ext uri="{FF2B5EF4-FFF2-40B4-BE49-F238E27FC236}">
                <a16:creationId xmlns:a16="http://schemas.microsoft.com/office/drawing/2014/main" id="{6F667EAA-C800-1905-4D7E-FC6AF0A42DC8}"/>
              </a:ext>
            </a:extLst>
          </p:cNvPr>
          <p:cNvSpPr/>
          <p:nvPr/>
        </p:nvSpPr>
        <p:spPr>
          <a:xfrm>
            <a:off x="2640136" y="3277438"/>
            <a:ext cx="820477" cy="6789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741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104503" y="1152983"/>
            <a:ext cx="11593681" cy="5574475"/>
          </a:xfrm>
        </p:spPr>
        <p:txBody>
          <a:bodyPr>
            <a:normAutofit/>
          </a:bodyPr>
          <a:lstStyle/>
          <a:p>
            <a:r>
              <a:rPr lang="en-US" sz="1800">
                <a:latin typeface="Meiryo UI" panose="020B0604030504040204" pitchFamily="34" charset="-128"/>
                <a:ea typeface="Meiryo UI" panose="020B0604030504040204" pitchFamily="34" charset="-128"/>
              </a:rPr>
              <a:t>Connecting any personal USB flash drives/external hard drives on the vessel's IT and OT systems is strictly prohibited.</a:t>
            </a: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r>
              <a:rPr lang="en-US" sz="1800">
                <a:latin typeface="Meiryo UI" panose="020B0604030504040204" pitchFamily="34" charset="-128"/>
                <a:ea typeface="Meiryo UI" panose="020B0604030504040204" pitchFamily="34" charset="-128"/>
              </a:rPr>
              <a:t>However, in case that the said media is necessary for 3</a:t>
            </a:r>
            <a:r>
              <a:rPr lang="en-US" sz="1800" baseline="30000">
                <a:latin typeface="Meiryo UI" panose="020B0604030504040204" pitchFamily="34" charset="-128"/>
                <a:ea typeface="Meiryo UI" panose="020B0604030504040204" pitchFamily="34" charset="-128"/>
              </a:rPr>
              <a:t>rd</a:t>
            </a:r>
            <a:r>
              <a:rPr lang="en-US" sz="1800">
                <a:latin typeface="Meiryo UI" panose="020B0604030504040204" pitchFamily="34" charset="-128"/>
                <a:ea typeface="Meiryo UI" panose="020B0604030504040204" pitchFamily="34" charset="-128"/>
              </a:rPr>
              <a:t> </a:t>
            </a:r>
            <a:r>
              <a:rPr lang="en-US" altLang="ja-JP" sz="1800">
                <a:latin typeface="Meiryo UI" panose="020B0604030504040204" pitchFamily="34" charset="-128"/>
                <a:ea typeface="Meiryo UI" panose="020B0604030504040204" pitchFamily="34" charset="-128"/>
              </a:rPr>
              <a:t>parties'</a:t>
            </a:r>
            <a:r>
              <a:rPr lang="en-US" sz="1800">
                <a:latin typeface="Meiryo UI" panose="020B0604030504040204" pitchFamily="34" charset="-128"/>
                <a:ea typeface="Meiryo UI" panose="020B0604030504040204" pitchFamily="34" charset="-128"/>
              </a:rPr>
              <a:t> operations, the </a:t>
            </a:r>
            <a:r>
              <a:rPr lang="en-US" sz="1800" err="1">
                <a:latin typeface="Meiryo UI" panose="020B0604030504040204" pitchFamily="34" charset="-128"/>
                <a:ea typeface="Meiryo UI" panose="020B0604030504040204" pitchFamily="34" charset="-128"/>
              </a:rPr>
              <a:t>SCySO</a:t>
            </a:r>
            <a:r>
              <a:rPr lang="en-US" sz="1800">
                <a:latin typeface="Meiryo UI" panose="020B0604030504040204" pitchFamily="34" charset="-128"/>
                <a:ea typeface="Meiryo UI" panose="020B0604030504040204" pitchFamily="34" charset="-128"/>
              </a:rPr>
              <a:t> (Master) should check it first by scanning it for malware/viruses before opening it on onboard computers. (Ensure that ESET is already updated before scanning)</a:t>
            </a:r>
          </a:p>
          <a:p>
            <a:endParaRPr lang="en-US">
              <a:latin typeface="Meiryo UI" panose="020B0604030504040204" pitchFamily="34" charset="-128"/>
              <a:ea typeface="Meiryo UI" panose="020B0604030504040204" pitchFamily="34" charset="-128"/>
            </a:endParaRPr>
          </a:p>
        </p:txBody>
      </p:sp>
      <p:pic>
        <p:nvPicPr>
          <p:cNvPr id="7" name="図 6" descr="図形 が含まれている画像&#10;&#10;自動的に生成された説明">
            <a:extLst>
              <a:ext uri="{FF2B5EF4-FFF2-40B4-BE49-F238E27FC236}">
                <a16:creationId xmlns:a16="http://schemas.microsoft.com/office/drawing/2014/main" id="{4981F012-EFD1-69CF-3666-E28479DBF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286" y="4776200"/>
            <a:ext cx="2546964" cy="1795155"/>
          </a:xfrm>
          <a:prstGeom prst="rect">
            <a:avLst/>
          </a:prstGeom>
        </p:spPr>
      </p:pic>
      <p:pic>
        <p:nvPicPr>
          <p:cNvPr id="11" name="図 10" descr="記号, 屋外, 抽象, 挿絵 が含まれている画像&#10;&#10;自動的に生成された説明">
            <a:extLst>
              <a:ext uri="{FF2B5EF4-FFF2-40B4-BE49-F238E27FC236}">
                <a16:creationId xmlns:a16="http://schemas.microsoft.com/office/drawing/2014/main" id="{483AAF1C-5953-1B74-7553-771936F12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589" y="1886538"/>
            <a:ext cx="1598914" cy="1629082"/>
          </a:xfrm>
          <a:prstGeom prst="rect">
            <a:avLst/>
          </a:prstGeom>
        </p:spPr>
      </p:pic>
      <p:pic>
        <p:nvPicPr>
          <p:cNvPr id="9" name="図 8">
            <a:extLst>
              <a:ext uri="{FF2B5EF4-FFF2-40B4-BE49-F238E27FC236}">
                <a16:creationId xmlns:a16="http://schemas.microsoft.com/office/drawing/2014/main" id="{39A6CB2A-6A7B-B9E9-69EA-601ABD7275F1}"/>
              </a:ext>
            </a:extLst>
          </p:cNvPr>
          <p:cNvPicPr>
            <a:picLocks noChangeAspect="1"/>
          </p:cNvPicPr>
          <p:nvPr/>
        </p:nvPicPr>
        <p:blipFill>
          <a:blip r:embed="rId4"/>
          <a:stretch>
            <a:fillRect/>
          </a:stretch>
        </p:blipFill>
        <p:spPr>
          <a:xfrm>
            <a:off x="4551826" y="4906829"/>
            <a:ext cx="3088348" cy="1400530"/>
          </a:xfrm>
          <a:prstGeom prst="rect">
            <a:avLst/>
          </a:prstGeom>
        </p:spPr>
      </p:pic>
      <p:pic>
        <p:nvPicPr>
          <p:cNvPr id="10" name="図 9" descr="図形 が含まれている画像&#10;&#10;自動的に生成された説明">
            <a:extLst>
              <a:ext uri="{FF2B5EF4-FFF2-40B4-BE49-F238E27FC236}">
                <a16:creationId xmlns:a16="http://schemas.microsoft.com/office/drawing/2014/main" id="{128CC2CB-F406-D3B7-4E35-CFF6C596C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990" y="1886538"/>
            <a:ext cx="2311340" cy="1629082"/>
          </a:xfrm>
          <a:prstGeom prst="rect">
            <a:avLst/>
          </a:prstGeom>
        </p:spPr>
      </p:pic>
      <p:sp>
        <p:nvSpPr>
          <p:cNvPr id="12" name="次の値と等しい 11">
            <a:extLst>
              <a:ext uri="{FF2B5EF4-FFF2-40B4-BE49-F238E27FC236}">
                <a16:creationId xmlns:a16="http://schemas.microsoft.com/office/drawing/2014/main" id="{0E2DCEEB-5AEB-CF8C-6364-2D25C62A2450}"/>
              </a:ext>
            </a:extLst>
          </p:cNvPr>
          <p:cNvSpPr/>
          <p:nvPr/>
        </p:nvSpPr>
        <p:spPr>
          <a:xfrm>
            <a:off x="5433759" y="2194236"/>
            <a:ext cx="914400" cy="91440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正方形/長方形 12">
            <a:extLst>
              <a:ext uri="{FF2B5EF4-FFF2-40B4-BE49-F238E27FC236}">
                <a16:creationId xmlns:a16="http://schemas.microsoft.com/office/drawing/2014/main" id="{D87F8855-E2A8-BCF1-AAA6-63553C0ADCA1}"/>
              </a:ext>
            </a:extLst>
          </p:cNvPr>
          <p:cNvSpPr/>
          <p:nvPr/>
        </p:nvSpPr>
        <p:spPr>
          <a:xfrm>
            <a:off x="4781006" y="5621834"/>
            <a:ext cx="914400" cy="1663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線矢印コネクタ 14">
            <a:extLst>
              <a:ext uri="{FF2B5EF4-FFF2-40B4-BE49-F238E27FC236}">
                <a16:creationId xmlns:a16="http://schemas.microsoft.com/office/drawing/2014/main" id="{9B1E97ED-A655-6515-771A-08A53A5E7C82}"/>
              </a:ext>
            </a:extLst>
          </p:cNvPr>
          <p:cNvCxnSpPr>
            <a:cxnSpLocks/>
            <a:stCxn id="16" idx="1"/>
          </p:cNvCxnSpPr>
          <p:nvPr/>
        </p:nvCxnSpPr>
        <p:spPr>
          <a:xfrm flipH="1" flipV="1">
            <a:off x="5782491" y="5705017"/>
            <a:ext cx="662518" cy="170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BAAD2ABB-882F-A938-1872-6C00E12C4675}"/>
              </a:ext>
            </a:extLst>
          </p:cNvPr>
          <p:cNvSpPr txBox="1"/>
          <p:nvPr/>
        </p:nvSpPr>
        <p:spPr>
          <a:xfrm>
            <a:off x="6445009" y="5691194"/>
            <a:ext cx="962123" cy="369332"/>
          </a:xfrm>
          <a:prstGeom prst="rect">
            <a:avLst/>
          </a:prstGeom>
          <a:noFill/>
        </p:spPr>
        <p:txBody>
          <a:bodyPr wrap="none" rtlCol="0">
            <a:spAutoFit/>
          </a:bodyPr>
          <a:lstStyle/>
          <a:p>
            <a:r>
              <a:rPr lang="en-US" b="1">
                <a:solidFill>
                  <a:srgbClr val="FF0000"/>
                </a:solidFill>
              </a:rPr>
              <a:t>MUST!!!</a:t>
            </a:r>
          </a:p>
        </p:txBody>
      </p:sp>
      <p:sp>
        <p:nvSpPr>
          <p:cNvPr id="19" name="矢印: 右 18">
            <a:extLst>
              <a:ext uri="{FF2B5EF4-FFF2-40B4-BE49-F238E27FC236}">
                <a16:creationId xmlns:a16="http://schemas.microsoft.com/office/drawing/2014/main" id="{DFA0F285-4ABF-B2D5-9434-64CE865B1117}"/>
              </a:ext>
            </a:extLst>
          </p:cNvPr>
          <p:cNvSpPr/>
          <p:nvPr/>
        </p:nvSpPr>
        <p:spPr>
          <a:xfrm>
            <a:off x="3605349" y="5444212"/>
            <a:ext cx="772307" cy="4939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図 20">
            <a:extLst>
              <a:ext uri="{FF2B5EF4-FFF2-40B4-BE49-F238E27FC236}">
                <a16:creationId xmlns:a16="http://schemas.microsoft.com/office/drawing/2014/main" id="{BE102BF5-950D-0A7A-DA32-61F41FD1A88D}"/>
              </a:ext>
            </a:extLst>
          </p:cNvPr>
          <p:cNvPicPr>
            <a:picLocks noChangeAspect="1"/>
          </p:cNvPicPr>
          <p:nvPr/>
        </p:nvPicPr>
        <p:blipFill>
          <a:blip r:embed="rId5"/>
          <a:stretch>
            <a:fillRect/>
          </a:stretch>
        </p:blipFill>
        <p:spPr>
          <a:xfrm>
            <a:off x="8776750" y="4498073"/>
            <a:ext cx="2710938" cy="2218041"/>
          </a:xfrm>
          <a:prstGeom prst="rect">
            <a:avLst/>
          </a:prstGeom>
        </p:spPr>
      </p:pic>
      <p:sp>
        <p:nvSpPr>
          <p:cNvPr id="22" name="次の値と等しい 21">
            <a:extLst>
              <a:ext uri="{FF2B5EF4-FFF2-40B4-BE49-F238E27FC236}">
                <a16:creationId xmlns:a16="http://schemas.microsoft.com/office/drawing/2014/main" id="{B97C7059-21B0-D1FE-9E14-06DF67668D46}"/>
              </a:ext>
            </a:extLst>
          </p:cNvPr>
          <p:cNvSpPr/>
          <p:nvPr/>
        </p:nvSpPr>
        <p:spPr>
          <a:xfrm>
            <a:off x="7763853" y="5164634"/>
            <a:ext cx="914400" cy="91440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88946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766618" y="1163782"/>
            <a:ext cx="10363200" cy="5615709"/>
          </a:xfrm>
        </p:spPr>
        <p:txBody>
          <a:bodyPr>
            <a:normAutofit fontScale="92500"/>
          </a:bodyPr>
          <a:lstStyle/>
          <a:p>
            <a:r>
              <a:rPr lang="en-US" sz="2400">
                <a:latin typeface="Meiryo UI" panose="020B0604030504040204" pitchFamily="34" charset="-128"/>
                <a:ea typeface="Meiryo UI" panose="020B0604030504040204" pitchFamily="34" charset="-128"/>
              </a:rPr>
              <a:t>Prohibit on using the business network for personal use</a:t>
            </a:r>
            <a:r>
              <a:rPr lang="en-US" altLang="ja-JP" sz="240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 </a:t>
            </a:r>
            <a:r>
              <a:rPr lang="en-US" sz="2400">
                <a:latin typeface="Meiryo UI" panose="020B0604030504040204" pitchFamily="34" charset="-128"/>
                <a:ea typeface="Meiryo UI" panose="020B0604030504040204" pitchFamily="34" charset="-128"/>
              </a:rPr>
              <a:t>(Accessing </a:t>
            </a:r>
            <a:r>
              <a:rPr lang="en-US" altLang="ja-JP" sz="2400">
                <a:latin typeface="Meiryo UI" panose="020B0604030504040204" pitchFamily="34" charset="-128"/>
                <a:ea typeface="Meiryo UI" panose="020B0604030504040204" pitchFamily="34" charset="-128"/>
              </a:rPr>
              <a:t>unauthorized</a:t>
            </a:r>
            <a:r>
              <a:rPr lang="en-US" sz="2400">
                <a:latin typeface="Meiryo UI" panose="020B0604030504040204" pitchFamily="34" charset="-128"/>
                <a:ea typeface="Meiryo UI" panose="020B0604030504040204" pitchFamily="34" charset="-128"/>
              </a:rPr>
              <a:t> sites and downloading unauthorized files or media)</a:t>
            </a: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pPr marL="0" indent="0">
              <a:buNone/>
            </a:pPr>
            <a:endParaRPr lang="en-US" sz="3000">
              <a:latin typeface="Meiryo UI" panose="020B0604030504040204" pitchFamily="34" charset="-128"/>
              <a:ea typeface="Meiryo UI" panose="020B0604030504040204" pitchFamily="34" charset="-128"/>
            </a:endParaRPr>
          </a:p>
          <a:p>
            <a:pPr marL="0" indent="0">
              <a:buNone/>
            </a:pPr>
            <a:endParaRPr lang="en-US" sz="3000">
              <a:latin typeface="Meiryo UI" panose="020B0604030504040204" pitchFamily="34" charset="-128"/>
              <a:ea typeface="Meiryo UI" panose="020B0604030504040204" pitchFamily="34" charset="-128"/>
            </a:endParaRPr>
          </a:p>
          <a:p>
            <a:r>
              <a:rPr lang="en-US" sz="2600">
                <a:latin typeface="Meiryo UI" panose="020B0604030504040204" pitchFamily="34" charset="-128"/>
                <a:ea typeface="Meiryo UI" panose="020B0604030504040204" pitchFamily="34" charset="-128"/>
              </a:rPr>
              <a:t>This must be systematically monitored so that the perpetrator can be identified.</a:t>
            </a:r>
          </a:p>
          <a:p>
            <a:r>
              <a:rPr lang="en-US" sz="2600">
                <a:latin typeface="Meiryo UI" panose="020B0604030504040204" pitchFamily="34" charset="-128"/>
                <a:ea typeface="Meiryo UI" panose="020B0604030504040204" pitchFamily="34" charset="-128"/>
              </a:rPr>
              <a:t>Please be informed that this is a “Serious Compliance Violation”</a:t>
            </a:r>
          </a:p>
          <a:p>
            <a:r>
              <a:rPr lang="en-US" sz="2600">
                <a:latin typeface="Meiryo UI" panose="020B0604030504040204" pitchFamily="34" charset="-128"/>
                <a:ea typeface="Meiryo UI" panose="020B0604030504040204" pitchFamily="34" charset="-128"/>
              </a:rPr>
              <a:t>The misconduct will be recorded in the boarding history of those who have violated it.</a:t>
            </a:r>
          </a:p>
          <a:p>
            <a:pPr marL="0" indent="0">
              <a:buNone/>
            </a:pPr>
            <a:endParaRPr lang="en-US">
              <a:latin typeface="Meiryo UI" panose="020B0604030504040204" pitchFamily="34" charset="-128"/>
              <a:ea typeface="Meiryo UI" panose="020B0604030504040204" pitchFamily="34" charset="-128"/>
            </a:endParaRPr>
          </a:p>
          <a:p>
            <a:pPr marL="0" indent="0">
              <a:buNone/>
            </a:pPr>
            <a:endParaRPr lang="en-US">
              <a:latin typeface="Meiryo UI" panose="020B0604030504040204" pitchFamily="34" charset="-128"/>
              <a:ea typeface="Meiryo UI" panose="020B0604030504040204" pitchFamily="34" charset="-128"/>
            </a:endParaRPr>
          </a:p>
        </p:txBody>
      </p:sp>
      <p:pic>
        <p:nvPicPr>
          <p:cNvPr id="4" name="Content Placeholder 4">
            <a:extLst>
              <a:ext uri="{FF2B5EF4-FFF2-40B4-BE49-F238E27FC236}">
                <a16:creationId xmlns:a16="http://schemas.microsoft.com/office/drawing/2014/main" id="{8EB3EBDE-9BCC-469A-2D9C-9ADCAC3DA26D}"/>
              </a:ext>
            </a:extLst>
          </p:cNvPr>
          <p:cNvPicPr>
            <a:picLocks noChangeAspect="1"/>
          </p:cNvPicPr>
          <p:nvPr/>
        </p:nvPicPr>
        <p:blipFill>
          <a:blip r:embed="rId2"/>
          <a:stretch>
            <a:fillRect/>
          </a:stretch>
        </p:blipFill>
        <p:spPr>
          <a:xfrm>
            <a:off x="766618" y="2088379"/>
            <a:ext cx="4316165" cy="2005343"/>
          </a:xfrm>
          <a:prstGeom prst="rect">
            <a:avLst/>
          </a:prstGeom>
        </p:spPr>
      </p:pic>
      <p:pic>
        <p:nvPicPr>
          <p:cNvPr id="6" name="図 5" descr="ロゴ, 会社名&#10;&#10;自動的に生成された説明">
            <a:extLst>
              <a:ext uri="{FF2B5EF4-FFF2-40B4-BE49-F238E27FC236}">
                <a16:creationId xmlns:a16="http://schemas.microsoft.com/office/drawing/2014/main" id="{A07B15A1-6151-4D34-AABB-DB96E990A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85075"/>
            <a:ext cx="1434277" cy="958473"/>
          </a:xfrm>
          <a:prstGeom prst="rect">
            <a:avLst/>
          </a:prstGeom>
        </p:spPr>
      </p:pic>
      <p:pic>
        <p:nvPicPr>
          <p:cNvPr id="8" name="図 7" descr="アイコン&#10;&#10;自動的に生成された説明">
            <a:extLst>
              <a:ext uri="{FF2B5EF4-FFF2-40B4-BE49-F238E27FC236}">
                <a16:creationId xmlns:a16="http://schemas.microsoft.com/office/drawing/2014/main" id="{FEFA752E-1D40-C2F4-F063-379825E88B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561" y="3192355"/>
            <a:ext cx="3905244" cy="901367"/>
          </a:xfrm>
          <a:prstGeom prst="rect">
            <a:avLst/>
          </a:prstGeom>
        </p:spPr>
      </p:pic>
      <p:pic>
        <p:nvPicPr>
          <p:cNvPr id="10" name="図 9" descr="ロゴ, 会社名&#10;&#10;自動的に生成された説明">
            <a:extLst>
              <a:ext uri="{FF2B5EF4-FFF2-40B4-BE49-F238E27FC236}">
                <a16:creationId xmlns:a16="http://schemas.microsoft.com/office/drawing/2014/main" id="{6C359EA7-A77D-E7EB-F54A-B163FEE4E7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1183" y="2085075"/>
            <a:ext cx="1499289" cy="958473"/>
          </a:xfrm>
          <a:prstGeom prst="rect">
            <a:avLst/>
          </a:prstGeom>
        </p:spPr>
      </p:pic>
    </p:spTree>
    <p:extLst>
      <p:ext uri="{BB962C8B-B14F-4D97-AF65-F5344CB8AC3E}">
        <p14:creationId xmlns:p14="http://schemas.microsoft.com/office/powerpoint/2010/main" val="2094834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6112B-D011-8E81-CE73-14062B55C81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B8053A5-BB4F-010D-A38D-71CB139800D1}"/>
              </a:ext>
            </a:extLst>
          </p:cNvPr>
          <p:cNvSpPr>
            <a:spLocks noGrp="1"/>
          </p:cNvSpPr>
          <p:nvPr>
            <p:ph type="title"/>
          </p:nvPr>
        </p:nvSpPr>
        <p:spPr>
          <a:xfrm>
            <a:off x="646111" y="452718"/>
            <a:ext cx="11294252" cy="791292"/>
          </a:xfrm>
        </p:spPr>
        <p:txBody>
          <a:bodyPr/>
          <a:lstStyle/>
          <a:p>
            <a:r>
              <a:rPr lang="en-US" sz="4000">
                <a:latin typeface="Meiryo UI" panose="020B0604030504040204" pitchFamily="34" charset="-128"/>
                <a:ea typeface="Meiryo UI" panose="020B0604030504040204" pitchFamily="34" charset="-128"/>
              </a:rPr>
              <a:t>Rules, Regulations, Protocols</a:t>
            </a:r>
            <a:br>
              <a:rPr lang="en-US" sz="4000">
                <a:latin typeface="Meiryo UI" panose="020B0604030504040204" pitchFamily="34" charset="-128"/>
                <a:ea typeface="Meiryo UI" panose="020B0604030504040204" pitchFamily="34" charset="-128"/>
              </a:rPr>
            </a:br>
            <a:br>
              <a:rPr lang="en-US" sz="4000">
                <a:latin typeface="Meiryo UI" panose="020B0604030504040204" pitchFamily="34" charset="-128"/>
                <a:ea typeface="Meiryo UI" panose="020B0604030504040204" pitchFamily="34" charset="-128"/>
              </a:rPr>
            </a:br>
            <a:r>
              <a:rPr lang="en-US" sz="4000">
                <a:latin typeface="Meiryo UI" panose="020B0604030504040204" pitchFamily="34" charset="-128"/>
                <a:ea typeface="Meiryo UI" panose="020B0604030504040204" pitchFamily="34" charset="-128"/>
              </a:rPr>
              <a:t> </a:t>
            </a:r>
          </a:p>
        </p:txBody>
      </p:sp>
      <p:sp>
        <p:nvSpPr>
          <p:cNvPr id="3" name="コンテンツ プレースホルダー 2">
            <a:extLst>
              <a:ext uri="{FF2B5EF4-FFF2-40B4-BE49-F238E27FC236}">
                <a16:creationId xmlns:a16="http://schemas.microsoft.com/office/drawing/2014/main" id="{100CCDA5-661A-5F5A-5B43-3E2FC74501B3}"/>
              </a:ext>
            </a:extLst>
          </p:cNvPr>
          <p:cNvSpPr>
            <a:spLocks noGrp="1"/>
          </p:cNvSpPr>
          <p:nvPr>
            <p:ph idx="1"/>
          </p:nvPr>
        </p:nvSpPr>
        <p:spPr>
          <a:xfrm>
            <a:off x="361631" y="3940269"/>
            <a:ext cx="11578732" cy="2727462"/>
          </a:xfrm>
        </p:spPr>
        <p:txBody>
          <a:bodyPr>
            <a:normAutofit lnSpcReduction="10000"/>
          </a:bodyPr>
          <a:lstStyle/>
          <a:p>
            <a:r>
              <a:rPr lang="en-US" sz="1800">
                <a:latin typeface="Meiryo UI" panose="020B0604030504040204" pitchFamily="34" charset="-128"/>
                <a:ea typeface="Meiryo UI" panose="020B0604030504040204" pitchFamily="34" charset="-128"/>
              </a:rPr>
              <a:t>There was an incident in one of our vessel’s business networks that was later used for personal purposes and consumed up to 60 GB of data in one day. (based on the above graph) </a:t>
            </a:r>
          </a:p>
          <a:p>
            <a:r>
              <a:rPr lang="en-US" sz="1800">
                <a:latin typeface="Meiryo UI" panose="020B0604030504040204" pitchFamily="34" charset="-128"/>
                <a:ea typeface="Meiryo UI" panose="020B0604030504040204" pitchFamily="34" charset="-128"/>
              </a:rPr>
              <a:t>Unauthorized access from the “Business Network” to the video service platform “YOUTUBE” (and other unauthorized sites and downloads) was later discovered.</a:t>
            </a:r>
            <a:br>
              <a:rPr lang="en-US" sz="1800">
                <a:latin typeface="Meiryo UI" panose="020B0604030504040204" pitchFamily="34" charset="-128"/>
                <a:ea typeface="Meiryo UI" panose="020B0604030504040204" pitchFamily="34" charset="-128"/>
              </a:rPr>
            </a:br>
            <a:r>
              <a:rPr lang="en-US" sz="1800">
                <a:latin typeface="Meiryo UI" panose="020B0604030504040204" pitchFamily="34" charset="-128"/>
                <a:ea typeface="Meiryo UI" panose="020B0604030504040204" pitchFamily="34" charset="-128"/>
              </a:rPr>
              <a:t>As the crew discovered that internet access was possible on that computer, instead of informing the </a:t>
            </a:r>
            <a:r>
              <a:rPr lang="en-US" sz="1800" err="1">
                <a:latin typeface="Meiryo UI" panose="020B0604030504040204" pitchFamily="34" charset="-128"/>
                <a:ea typeface="Meiryo UI" panose="020B0604030504040204" pitchFamily="34" charset="-128"/>
              </a:rPr>
              <a:t>SCySO</a:t>
            </a:r>
            <a:r>
              <a:rPr lang="en-US" sz="1800">
                <a:latin typeface="Meiryo UI" panose="020B0604030504040204" pitchFamily="34" charset="-128"/>
                <a:ea typeface="Meiryo UI" panose="020B0604030504040204" pitchFamily="34" charset="-128"/>
              </a:rPr>
              <a:t>, they continued to use it until it was later found by the management that the monthly data limit had been exceeded due to this activity.</a:t>
            </a:r>
          </a:p>
          <a:p>
            <a:r>
              <a:rPr lang="en-US" sz="1800">
                <a:latin typeface="Meiryo UI" panose="020B0604030504040204" pitchFamily="34" charset="-128"/>
                <a:ea typeface="Meiryo UI" panose="020B0604030504040204" pitchFamily="34" charset="-128"/>
              </a:rPr>
              <a:t>Consuming that high amount of data per day is not rational in the vessel’s everyday operation, We confirmed that it is being used for personal activity, and this is a very serious compliance violation.</a:t>
            </a:r>
          </a:p>
          <a:p>
            <a:pPr marL="0" indent="0">
              <a:buNone/>
            </a:pPr>
            <a:endParaRPr lang="en-US" sz="1800">
              <a:latin typeface="Meiryo UI" panose="020B0604030504040204" pitchFamily="34" charset="-128"/>
              <a:ea typeface="Meiryo UI" panose="020B0604030504040204" pitchFamily="34" charset="-128"/>
            </a:endParaRPr>
          </a:p>
          <a:p>
            <a:pPr marL="0" indent="0">
              <a:buNone/>
            </a:pPr>
            <a:endParaRPr lang="en-US" sz="1800">
              <a:latin typeface="Meiryo UI" panose="020B0604030504040204" pitchFamily="34" charset="-128"/>
              <a:ea typeface="Meiryo UI" panose="020B0604030504040204" pitchFamily="34" charset="-128"/>
            </a:endParaRP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20DE3B09-31D9-7B02-957B-321F76177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625" y="1244010"/>
            <a:ext cx="5571254" cy="2653290"/>
          </a:xfrm>
          <a:prstGeom prst="rect">
            <a:avLst/>
          </a:prstGeom>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342EF600-6434-9689-F281-C522A1089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1" y="1229829"/>
            <a:ext cx="2591418" cy="1326645"/>
          </a:xfrm>
          <a:prstGeom prst="rect">
            <a:avLst/>
          </a:prstGeom>
        </p:spPr>
      </p:pic>
      <p:pic>
        <p:nvPicPr>
          <p:cNvPr id="13" name="図 12" descr="ロゴ&#10;&#10;自動的に生成された説明">
            <a:extLst>
              <a:ext uri="{FF2B5EF4-FFF2-40B4-BE49-F238E27FC236}">
                <a16:creationId xmlns:a16="http://schemas.microsoft.com/office/drawing/2014/main" id="{559096D4-A9A4-3BF8-80F9-0419DEB01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8864" y="1229830"/>
            <a:ext cx="1456392" cy="1326645"/>
          </a:xfrm>
          <a:prstGeom prst="rect">
            <a:avLst/>
          </a:prstGeom>
        </p:spPr>
      </p:pic>
      <p:pic>
        <p:nvPicPr>
          <p:cNvPr id="15" name="図 14" descr="ロゴ, 会社名&#10;&#10;自動的に生成された説明">
            <a:extLst>
              <a:ext uri="{FF2B5EF4-FFF2-40B4-BE49-F238E27FC236}">
                <a16:creationId xmlns:a16="http://schemas.microsoft.com/office/drawing/2014/main" id="{FAF03CDA-8671-F661-A3F8-074CB2FCAE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111" y="2627804"/>
            <a:ext cx="1301743" cy="1269495"/>
          </a:xfrm>
          <a:prstGeom prst="rect">
            <a:avLst/>
          </a:prstGeom>
        </p:spPr>
      </p:pic>
      <p:pic>
        <p:nvPicPr>
          <p:cNvPr id="17" name="図 16" descr="グラフィカル ユーザー インターフェイス, テキスト, アプリケーション, メール&#10;&#10;自動的に生成された説明">
            <a:extLst>
              <a:ext uri="{FF2B5EF4-FFF2-40B4-BE49-F238E27FC236}">
                <a16:creationId xmlns:a16="http://schemas.microsoft.com/office/drawing/2014/main" id="{C0E545AF-E307-40BE-D3FA-4813D79B50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4331" y="2627805"/>
            <a:ext cx="2753566" cy="1269495"/>
          </a:xfrm>
          <a:prstGeom prst="rect">
            <a:avLst/>
          </a:prstGeom>
        </p:spPr>
      </p:pic>
      <p:sp>
        <p:nvSpPr>
          <p:cNvPr id="18" name="次の値と等しい 17">
            <a:extLst>
              <a:ext uri="{FF2B5EF4-FFF2-40B4-BE49-F238E27FC236}">
                <a16:creationId xmlns:a16="http://schemas.microsoft.com/office/drawing/2014/main" id="{510D4054-AB70-476D-7041-5D9D7B39BC70}"/>
              </a:ext>
            </a:extLst>
          </p:cNvPr>
          <p:cNvSpPr/>
          <p:nvPr/>
        </p:nvSpPr>
        <p:spPr>
          <a:xfrm>
            <a:off x="4897120" y="2124675"/>
            <a:ext cx="1198880" cy="863600"/>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0803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720436" y="1163782"/>
            <a:ext cx="11380520" cy="5605153"/>
          </a:xfrm>
        </p:spPr>
        <p:txBody>
          <a:bodyPr>
            <a:normAutofit/>
          </a:bodyPr>
          <a:lstStyle/>
          <a:p>
            <a:r>
              <a:rPr lang="en-US">
                <a:latin typeface="Meiryo UI" panose="020B0604030504040204" pitchFamily="34" charset="-128"/>
                <a:ea typeface="Meiryo UI" panose="020B0604030504040204" pitchFamily="34" charset="-128"/>
              </a:rPr>
              <a:t>Do not connect personal devices such as personal computers, mobile </a:t>
            </a:r>
            <a:r>
              <a:rPr lang="en-US" altLang="ja-JP">
                <a:latin typeface="Meiryo UI" panose="020B0604030504040204" pitchFamily="34" charset="-128"/>
                <a:ea typeface="Meiryo UI" panose="020B0604030504040204" pitchFamily="34" charset="-128"/>
              </a:rPr>
              <a:t>phones,</a:t>
            </a:r>
            <a:r>
              <a:rPr lang="en-US">
                <a:latin typeface="Meiryo UI" panose="020B0604030504040204" pitchFamily="34" charset="-128"/>
                <a:ea typeface="Meiryo UI" panose="020B0604030504040204" pitchFamily="34" charset="-128"/>
              </a:rPr>
              <a:t> or tablets to the vessel’s business network or onboard computers. (Wi-Fi or LAN) </a:t>
            </a:r>
          </a:p>
          <a:p>
            <a:r>
              <a:rPr lang="en-US">
                <a:latin typeface="Meiryo UI" panose="020B0604030504040204" pitchFamily="34" charset="-128"/>
                <a:ea typeface="Meiryo UI" panose="020B0604030504040204" pitchFamily="34" charset="-128"/>
              </a:rPr>
              <a:t>Bringing or using personal satellite communication devices such as “Personal Starlink Device” is prohibited.</a:t>
            </a:r>
          </a:p>
          <a:p>
            <a:r>
              <a:rPr lang="en-US">
                <a:latin typeface="Meiryo UI" panose="020B0604030504040204" pitchFamily="34" charset="-128"/>
                <a:ea typeface="Meiryo UI" panose="020B0604030504040204" pitchFamily="34" charset="-128"/>
              </a:rPr>
              <a:t>The use of “Bluetooth” and “MicroSD” are also </a:t>
            </a:r>
            <a:r>
              <a:rPr lang="en-US" altLang="ja-JP">
                <a:latin typeface="Meiryo UI" panose="020B0604030504040204" pitchFamily="34" charset="-128"/>
                <a:ea typeface="Meiryo UI" panose="020B0604030504040204" pitchFamily="34" charset="-128"/>
              </a:rPr>
              <a:t>prohibited</a:t>
            </a:r>
            <a:r>
              <a:rPr lang="en-US">
                <a:latin typeface="Meiryo UI" panose="020B0604030504040204" pitchFamily="34" charset="-128"/>
                <a:ea typeface="Meiryo UI" panose="020B0604030504040204" pitchFamily="34" charset="-128"/>
              </a:rPr>
              <a:t>,</a:t>
            </a:r>
          </a:p>
          <a:p>
            <a:r>
              <a:rPr lang="en-US">
                <a:latin typeface="Meiryo UI" panose="020B0604030504040204" pitchFamily="34" charset="-128"/>
                <a:ea typeface="Meiryo UI" panose="020B0604030504040204" pitchFamily="34" charset="-128"/>
              </a:rPr>
              <a:t>If the vessel’s digital camera or any other device officially provided by the company is broken, report it to the company to provide a new one. Do not use personal devices for taking photos and transferring them to the vessel’s business computers.</a:t>
            </a:r>
          </a:p>
        </p:txBody>
      </p:sp>
      <p:pic>
        <p:nvPicPr>
          <p:cNvPr id="9" name="図 8" descr="アイコン&#10;&#10;自動的に生成された説明">
            <a:extLst>
              <a:ext uri="{FF2B5EF4-FFF2-40B4-BE49-F238E27FC236}">
                <a16:creationId xmlns:a16="http://schemas.microsoft.com/office/drawing/2014/main" id="{3C0BD9DB-C6F2-BCEB-0583-CBD8BD891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6424" y="4048267"/>
            <a:ext cx="1110007" cy="1110007"/>
          </a:xfrm>
          <a:prstGeom prst="rect">
            <a:avLst/>
          </a:prstGeom>
        </p:spPr>
      </p:pic>
      <p:pic>
        <p:nvPicPr>
          <p:cNvPr id="17" name="図 16" descr="アイコン&#10;&#10;自動的に生成された説明">
            <a:extLst>
              <a:ext uri="{FF2B5EF4-FFF2-40B4-BE49-F238E27FC236}">
                <a16:creationId xmlns:a16="http://schemas.microsoft.com/office/drawing/2014/main" id="{2100467C-B733-3EC7-6B1B-A8F0F7092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747" y="5225083"/>
            <a:ext cx="1543852" cy="1543852"/>
          </a:xfrm>
          <a:prstGeom prst="rect">
            <a:avLst/>
          </a:prstGeom>
        </p:spPr>
      </p:pic>
      <p:pic>
        <p:nvPicPr>
          <p:cNvPr id="19" name="図 18" descr="記号, 屋外, ストリート, 座る が含まれている画像&#10;&#10;自動的に生成された説明">
            <a:extLst>
              <a:ext uri="{FF2B5EF4-FFF2-40B4-BE49-F238E27FC236}">
                <a16:creationId xmlns:a16="http://schemas.microsoft.com/office/drawing/2014/main" id="{079EB573-B58A-DC30-D994-0056E410B8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472" y="5219800"/>
            <a:ext cx="1421294" cy="1561323"/>
          </a:xfrm>
          <a:prstGeom prst="rect">
            <a:avLst/>
          </a:prstGeom>
        </p:spPr>
      </p:pic>
      <p:pic>
        <p:nvPicPr>
          <p:cNvPr id="21" name="図 20" descr="アイコン&#10;&#10;自動的に生成された説明">
            <a:extLst>
              <a:ext uri="{FF2B5EF4-FFF2-40B4-BE49-F238E27FC236}">
                <a16:creationId xmlns:a16="http://schemas.microsoft.com/office/drawing/2014/main" id="{C71F2EA0-ECC0-2FF2-1B1C-016A395DC9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0333" y="5231990"/>
            <a:ext cx="1543852" cy="1536945"/>
          </a:xfrm>
          <a:prstGeom prst="rect">
            <a:avLst/>
          </a:prstGeom>
        </p:spPr>
      </p:pic>
    </p:spTree>
    <p:extLst>
      <p:ext uri="{BB962C8B-B14F-4D97-AF65-F5344CB8AC3E}">
        <p14:creationId xmlns:p14="http://schemas.microsoft.com/office/powerpoint/2010/main" val="2760057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182880" y="1163782"/>
            <a:ext cx="11791406" cy="5515692"/>
          </a:xfrm>
        </p:spPr>
        <p:txBody>
          <a:bodyPr>
            <a:normAutofit/>
          </a:bodyPr>
          <a:lstStyle/>
          <a:p>
            <a:r>
              <a:rPr lang="en-US" sz="2200">
                <a:latin typeface="Meiryo UI" panose="020B0604030504040204" pitchFamily="34" charset="-128"/>
                <a:ea typeface="Meiryo UI" panose="020B0604030504040204" pitchFamily="34" charset="-128"/>
              </a:rPr>
              <a:t>Do not modify the default system settings, install unauthorized, non-work-related applications, download non-work-related files, or create unauthorized connections using the onboard computers and network (Mobile hotspots)</a:t>
            </a:r>
          </a:p>
          <a:p>
            <a:endParaRPr lang="en-US">
              <a:latin typeface="Meiryo UI" panose="020B0604030504040204" pitchFamily="34" charset="-128"/>
              <a:ea typeface="Meiryo UI" panose="020B0604030504040204" pitchFamily="34" charset="-128"/>
            </a:endParaRPr>
          </a:p>
          <a:p>
            <a:endParaRPr lang="en-US" sz="2000">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sz="2000">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sz="2200">
              <a:latin typeface="Meiryo UI" panose="020B0604030504040204" pitchFamily="34" charset="-128"/>
              <a:ea typeface="Meiryo UI" panose="020B0604030504040204" pitchFamily="34" charset="-128"/>
            </a:endParaRPr>
          </a:p>
          <a:p>
            <a:r>
              <a:rPr lang="en-US" sz="2200" b="0" i="0">
                <a:effectLst/>
                <a:latin typeface="Meiryo UI" panose="020B0604030504040204" pitchFamily="34" charset="-128"/>
                <a:ea typeface="Meiryo UI" panose="020B0604030504040204" pitchFamily="34" charset="-128"/>
              </a:rPr>
              <a:t>Other actions, such as the unauthorized installation of apps and downloading </a:t>
            </a:r>
            <a:r>
              <a:rPr lang="en-US" sz="2200">
                <a:latin typeface="Meiryo UI" panose="020B0604030504040204" pitchFamily="34" charset="-128"/>
                <a:ea typeface="Meiryo UI" panose="020B0604030504040204" pitchFamily="34" charset="-128"/>
              </a:rPr>
              <a:t>non-work-related</a:t>
            </a:r>
            <a:r>
              <a:rPr lang="en-US" sz="2200" b="0" i="0">
                <a:effectLst/>
                <a:latin typeface="Meiryo UI" panose="020B0604030504040204" pitchFamily="34" charset="-128"/>
                <a:ea typeface="Meiryo UI" panose="020B0604030504040204" pitchFamily="34" charset="-128"/>
              </a:rPr>
              <a:t> files/data will also be monitored. If any of these are found, they will be deleted without </a:t>
            </a:r>
            <a:r>
              <a:rPr lang="en-US" altLang="ja-JP" sz="2200" b="0" i="0">
                <a:effectLst/>
                <a:latin typeface="Meiryo UI" panose="020B0604030504040204" pitchFamily="34" charset="-128"/>
                <a:ea typeface="Meiryo UI" panose="020B0604030504040204" pitchFamily="34" charset="-128"/>
              </a:rPr>
              <a:t>notice,</a:t>
            </a:r>
            <a:r>
              <a:rPr lang="en-US" sz="2200" b="0" i="0">
                <a:effectLst/>
                <a:latin typeface="Meiryo UI" panose="020B0604030504040204" pitchFamily="34" charset="-128"/>
                <a:ea typeface="Meiryo UI" panose="020B0604030504040204" pitchFamily="34" charset="-128"/>
              </a:rPr>
              <a:t> and the </a:t>
            </a:r>
            <a:r>
              <a:rPr lang="en-US" sz="2200" b="0" i="0" err="1">
                <a:effectLst/>
                <a:latin typeface="Meiryo UI" panose="020B0604030504040204" pitchFamily="34" charset="-128"/>
                <a:ea typeface="Meiryo UI" panose="020B0604030504040204" pitchFamily="34" charset="-128"/>
              </a:rPr>
              <a:t>SCySO</a:t>
            </a:r>
            <a:r>
              <a:rPr lang="en-US" sz="2200" b="0" i="0">
                <a:effectLst/>
                <a:latin typeface="Meiryo UI" panose="020B0604030504040204" pitchFamily="34" charset="-128"/>
                <a:ea typeface="Meiryo UI" panose="020B0604030504040204" pitchFamily="34" charset="-128"/>
              </a:rPr>
              <a:t> will be informed regarding these findings</a:t>
            </a:r>
            <a:r>
              <a:rPr lang="ja-JP" altLang="en-US" sz="2200">
                <a:latin typeface="Meiryo UI" panose="020B0604030504040204" pitchFamily="34" charset="-128"/>
                <a:ea typeface="Meiryo UI" panose="020B0604030504040204" pitchFamily="34" charset="-128"/>
              </a:rPr>
              <a:t> </a:t>
            </a:r>
            <a:r>
              <a:rPr lang="en-US" altLang="ja-JP" sz="2200">
                <a:latin typeface="Meiryo UI" panose="020B0604030504040204" pitchFamily="34" charset="-128"/>
                <a:ea typeface="Meiryo UI" panose="020B0604030504040204" pitchFamily="34" charset="-128"/>
              </a:rPr>
              <a:t>afterward.</a:t>
            </a:r>
            <a:endParaRPr lang="en-US" sz="2200">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p:txBody>
      </p:sp>
      <p:pic>
        <p:nvPicPr>
          <p:cNvPr id="7" name="図 6" descr="コンピューターのキーボード&#10;&#10;中程度の精度で自動的に生成された説明">
            <a:extLst>
              <a:ext uri="{FF2B5EF4-FFF2-40B4-BE49-F238E27FC236}">
                <a16:creationId xmlns:a16="http://schemas.microsoft.com/office/drawing/2014/main" id="{F15CE9E7-47B8-382F-A0BD-C161F8D10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35" y="2473937"/>
            <a:ext cx="2406708" cy="2298733"/>
          </a:xfrm>
          <a:prstGeom prst="rect">
            <a:avLst/>
          </a:prstGeom>
        </p:spPr>
      </p:pic>
      <p:pic>
        <p:nvPicPr>
          <p:cNvPr id="9" name="図 8" descr="アイコン が含まれている画像&#10;&#10;自動的に生成された説明">
            <a:extLst>
              <a:ext uri="{FF2B5EF4-FFF2-40B4-BE49-F238E27FC236}">
                <a16:creationId xmlns:a16="http://schemas.microsoft.com/office/drawing/2014/main" id="{5542D8F3-B1D9-DBF2-613A-A82B13292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422" y="2458401"/>
            <a:ext cx="1031655" cy="1036261"/>
          </a:xfrm>
          <a:prstGeom prst="rect">
            <a:avLst/>
          </a:prstGeom>
        </p:spPr>
      </p:pic>
      <p:pic>
        <p:nvPicPr>
          <p:cNvPr id="13" name="図 12" descr="白いバックグラウンドの前にある交通標識&#10;&#10;中程度の精度で自動的に生成された説明">
            <a:extLst>
              <a:ext uri="{FF2B5EF4-FFF2-40B4-BE49-F238E27FC236}">
                <a16:creationId xmlns:a16="http://schemas.microsoft.com/office/drawing/2014/main" id="{5A1F8316-0B05-9995-2B89-40BA9ECEE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026" y="2458401"/>
            <a:ext cx="1055571" cy="1008588"/>
          </a:xfrm>
          <a:prstGeom prst="rect">
            <a:avLst/>
          </a:prstGeom>
        </p:spPr>
      </p:pic>
      <p:pic>
        <p:nvPicPr>
          <p:cNvPr id="17" name="図 16" descr="文字が書かれている&#10;&#10;自動的に生成された説明">
            <a:extLst>
              <a:ext uri="{FF2B5EF4-FFF2-40B4-BE49-F238E27FC236}">
                <a16:creationId xmlns:a16="http://schemas.microsoft.com/office/drawing/2014/main" id="{F444E0F3-9C5F-B4EF-C3C7-906D68F4C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5897" y="3648891"/>
            <a:ext cx="2532756" cy="1080572"/>
          </a:xfrm>
          <a:prstGeom prst="rect">
            <a:avLst/>
          </a:prstGeom>
        </p:spPr>
      </p:pic>
      <p:pic>
        <p:nvPicPr>
          <p:cNvPr id="5" name="図 4">
            <a:extLst>
              <a:ext uri="{FF2B5EF4-FFF2-40B4-BE49-F238E27FC236}">
                <a16:creationId xmlns:a16="http://schemas.microsoft.com/office/drawing/2014/main" id="{50550A7C-F37F-D79E-32F1-EB1478632A38}"/>
              </a:ext>
            </a:extLst>
          </p:cNvPr>
          <p:cNvPicPr>
            <a:picLocks noChangeAspect="1"/>
          </p:cNvPicPr>
          <p:nvPr/>
        </p:nvPicPr>
        <p:blipFill>
          <a:blip r:embed="rId6"/>
          <a:stretch>
            <a:fillRect/>
          </a:stretch>
        </p:blipFill>
        <p:spPr>
          <a:xfrm>
            <a:off x="8579609" y="2430729"/>
            <a:ext cx="3197434" cy="2298734"/>
          </a:xfrm>
          <a:prstGeom prst="rect">
            <a:avLst/>
          </a:prstGeom>
        </p:spPr>
      </p:pic>
      <p:pic>
        <p:nvPicPr>
          <p:cNvPr id="11" name="図 10">
            <a:extLst>
              <a:ext uri="{FF2B5EF4-FFF2-40B4-BE49-F238E27FC236}">
                <a16:creationId xmlns:a16="http://schemas.microsoft.com/office/drawing/2014/main" id="{19D45A5A-A864-B448-9627-C1EAD8C8E42B}"/>
              </a:ext>
            </a:extLst>
          </p:cNvPr>
          <p:cNvPicPr>
            <a:picLocks noChangeAspect="1"/>
          </p:cNvPicPr>
          <p:nvPr/>
        </p:nvPicPr>
        <p:blipFill>
          <a:blip r:embed="rId7"/>
          <a:stretch>
            <a:fillRect/>
          </a:stretch>
        </p:blipFill>
        <p:spPr>
          <a:xfrm>
            <a:off x="5899624" y="2430729"/>
            <a:ext cx="2454821" cy="2298734"/>
          </a:xfrm>
          <a:prstGeom prst="rect">
            <a:avLst/>
          </a:prstGeom>
        </p:spPr>
      </p:pic>
    </p:spTree>
    <p:extLst>
      <p:ext uri="{BB962C8B-B14F-4D97-AF65-F5344CB8AC3E}">
        <p14:creationId xmlns:p14="http://schemas.microsoft.com/office/powerpoint/2010/main" val="45396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What is Ship Cyber Security?</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195943" y="1491342"/>
            <a:ext cx="11832771" cy="5366657"/>
          </a:xfrm>
        </p:spPr>
        <p:txBody>
          <a:bodyPr>
            <a:normAutofit/>
          </a:bodyPr>
          <a:lstStyle/>
          <a:p>
            <a:pPr algn="l"/>
            <a:r>
              <a:rPr lang="en-US" sz="2800" b="0" i="0" u="none" strike="noStrike" baseline="0" dirty="0">
                <a:latin typeface="Meiryo UI" panose="020B0604030504040204" pitchFamily="34" charset="-128"/>
                <a:ea typeface="Meiryo UI" panose="020B0604030504040204" pitchFamily="34" charset="-128"/>
              </a:rPr>
              <a:t>Ships rely more on digitization, digitalization, integration, and automation, which call for cyber risk management on board.</a:t>
            </a:r>
          </a:p>
          <a:p>
            <a:pPr algn="l"/>
            <a:r>
              <a:rPr lang="en-US" sz="2800" b="0" i="0" u="none" strike="noStrike" baseline="0" dirty="0">
                <a:latin typeface="Meiryo UI" panose="020B0604030504040204" pitchFamily="34" charset="-128"/>
                <a:ea typeface="Meiryo UI" panose="020B0604030504040204" pitchFamily="34" charset="-128"/>
              </a:rPr>
              <a:t>As technology develops, Information </a:t>
            </a:r>
            <a:r>
              <a:rPr lang="en-US" sz="2800" dirty="0">
                <a:latin typeface="Meiryo UI" panose="020B0604030504040204" pitchFamily="34" charset="-128"/>
                <a:ea typeface="Meiryo UI" panose="020B0604030504040204" pitchFamily="34" charset="-128"/>
              </a:rPr>
              <a:t>T</a:t>
            </a:r>
            <a:r>
              <a:rPr lang="en-US" sz="2800" b="0" i="0" u="none" strike="noStrike" baseline="0" dirty="0">
                <a:latin typeface="Meiryo UI" panose="020B0604030504040204" pitchFamily="34" charset="-128"/>
                <a:ea typeface="Meiryo UI" panose="020B0604030504040204" pitchFamily="34" charset="-128"/>
              </a:rPr>
              <a:t>echnology (IT) and Operational </a:t>
            </a:r>
            <a:r>
              <a:rPr lang="en-US" sz="2800" dirty="0">
                <a:latin typeface="Meiryo UI" panose="020B0604030504040204" pitchFamily="34" charset="-128"/>
                <a:ea typeface="Meiryo UI" panose="020B0604030504040204" pitchFamily="34" charset="-128"/>
              </a:rPr>
              <a:t>T</a:t>
            </a:r>
            <a:r>
              <a:rPr lang="en-US" sz="2800" b="0" i="0" u="none" strike="noStrike" baseline="0" dirty="0">
                <a:latin typeface="Meiryo UI" panose="020B0604030504040204" pitchFamily="34" charset="-128"/>
                <a:ea typeface="Meiryo UI" panose="020B0604030504040204" pitchFamily="34" charset="-128"/>
              </a:rPr>
              <a:t>echnology (OT) systems onboard ships are being networked together and more frequently connected to the internet.</a:t>
            </a:r>
          </a:p>
          <a:p>
            <a:pPr algn="l"/>
            <a:r>
              <a:rPr lang="en-US" sz="2800" b="0" i="0" u="none" strike="noStrike" baseline="0" dirty="0">
                <a:latin typeface="Meiryo UI" panose="020B0604030504040204" pitchFamily="34" charset="-128"/>
                <a:ea typeface="Meiryo UI" panose="020B0604030504040204" pitchFamily="34" charset="-128"/>
              </a:rPr>
              <a:t>This brings a greater risk of unauthorized access or malicious attacks to ships’ systems and networks. </a:t>
            </a:r>
          </a:p>
          <a:p>
            <a:pPr algn="l"/>
            <a:r>
              <a:rPr lang="en-US" sz="2800" b="0" i="0" u="none" strike="noStrike" baseline="0" dirty="0">
                <a:latin typeface="Meiryo UI" panose="020B0604030504040204" pitchFamily="34" charset="-128"/>
                <a:ea typeface="Meiryo UI" panose="020B0604030504040204" pitchFamily="34" charset="-128"/>
              </a:rPr>
              <a:t>Risks may also occur from personnel accessing these systems on board, for example, by </a:t>
            </a:r>
            <a:r>
              <a:rPr lang="en-US" sz="2800" dirty="0">
                <a:latin typeface="Meiryo UI" panose="020B0604030504040204" pitchFamily="34" charset="-128"/>
                <a:ea typeface="Meiryo UI" panose="020B0604030504040204" pitchFamily="34" charset="-128"/>
              </a:rPr>
              <a:t>transferring</a:t>
            </a:r>
            <a:r>
              <a:rPr lang="en-US" sz="2800" b="0" i="0" u="none" strike="noStrike" baseline="0" dirty="0">
                <a:latin typeface="Meiryo UI" panose="020B0604030504040204" pitchFamily="34" charset="-128"/>
                <a:ea typeface="Meiryo UI" panose="020B0604030504040204" pitchFamily="34" charset="-128"/>
              </a:rPr>
              <a:t> malware via removable media. (personal USB flash drives/external hard </a:t>
            </a:r>
            <a:r>
              <a:rPr lang="en-US" sz="2800" dirty="0">
                <a:latin typeface="Meiryo UI" panose="020B0604030504040204" pitchFamily="34" charset="-128"/>
                <a:ea typeface="Meiryo UI" panose="020B0604030504040204" pitchFamily="34" charset="-128"/>
              </a:rPr>
              <a:t>d</a:t>
            </a:r>
            <a:r>
              <a:rPr lang="en-US" sz="2800" b="0" i="0" u="none" strike="noStrike" baseline="0" dirty="0">
                <a:latin typeface="Meiryo UI" panose="020B0604030504040204" pitchFamily="34" charset="-128"/>
                <a:ea typeface="Meiryo UI" panose="020B0604030504040204" pitchFamily="34" charset="-128"/>
              </a:rPr>
              <a:t>rives)</a:t>
            </a:r>
          </a:p>
          <a:p>
            <a:endParaRPr lang="en-US" dirty="0"/>
          </a:p>
        </p:txBody>
      </p:sp>
    </p:spTree>
    <p:extLst>
      <p:ext uri="{BB962C8B-B14F-4D97-AF65-F5344CB8AC3E}">
        <p14:creationId xmlns:p14="http://schemas.microsoft.com/office/powerpoint/2010/main" val="2614732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A2996-AE1B-04BA-E24F-4D961B532E1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BD55AB-7223-FCB7-8A44-4D94E0086688}"/>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625BAD0B-CFBE-C55A-EF2F-4E5C4C1A3923}"/>
              </a:ext>
            </a:extLst>
          </p:cNvPr>
          <p:cNvSpPr>
            <a:spLocks noGrp="1"/>
          </p:cNvSpPr>
          <p:nvPr>
            <p:ph idx="1"/>
          </p:nvPr>
        </p:nvSpPr>
        <p:spPr>
          <a:xfrm>
            <a:off x="182880" y="1163782"/>
            <a:ext cx="11791406" cy="5593278"/>
          </a:xfrm>
        </p:spPr>
        <p:txBody>
          <a:bodyPr>
            <a:normAutofit/>
          </a:bodyPr>
          <a:lstStyle/>
          <a:p>
            <a:r>
              <a:rPr lang="en-US" sz="1800">
                <a:latin typeface="Meiryo UI" panose="020B0604030504040204" pitchFamily="34" charset="-128"/>
                <a:ea typeface="Meiryo UI" panose="020B0604030504040204" pitchFamily="34" charset="-128"/>
              </a:rPr>
              <a:t>Another incident in which some crew members have some technical knowledge regarding computers. They modify the onboard computer’s LAN connection and share its business network connection via Wi-Fi, creating a “Mobile Hotspot” that can connect their personal devices via Wi-Fi connection and without directly accessing unauthorized sites from onboard computers. </a:t>
            </a:r>
          </a:p>
          <a:p>
            <a:endParaRPr lang="en-US" sz="2000">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sz="2000">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sz="2200">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r>
              <a:rPr lang="en-US" sz="1800">
                <a:latin typeface="Meiryo UI" panose="020B0604030504040204" pitchFamily="34" charset="-128"/>
                <a:ea typeface="Meiryo UI" panose="020B0604030504040204" pitchFamily="34" charset="-128"/>
              </a:rPr>
              <a:t>This activity is also a “Very Serious Compliance Violation” on our Ship Cyber Security Compliance.</a:t>
            </a:r>
          </a:p>
        </p:txBody>
      </p:sp>
      <p:pic>
        <p:nvPicPr>
          <p:cNvPr id="10" name="図 9">
            <a:extLst>
              <a:ext uri="{FF2B5EF4-FFF2-40B4-BE49-F238E27FC236}">
                <a16:creationId xmlns:a16="http://schemas.microsoft.com/office/drawing/2014/main" id="{3C457F97-BCF8-C606-46B4-FDA3BA2B4DDC}"/>
              </a:ext>
            </a:extLst>
          </p:cNvPr>
          <p:cNvPicPr>
            <a:picLocks noChangeAspect="1"/>
          </p:cNvPicPr>
          <p:nvPr/>
        </p:nvPicPr>
        <p:blipFill>
          <a:blip r:embed="rId3"/>
          <a:stretch>
            <a:fillRect/>
          </a:stretch>
        </p:blipFill>
        <p:spPr>
          <a:xfrm>
            <a:off x="1130808" y="2445954"/>
            <a:ext cx="4733411" cy="2621652"/>
          </a:xfrm>
          <a:prstGeom prst="rect">
            <a:avLst/>
          </a:prstGeom>
        </p:spPr>
      </p:pic>
      <p:pic>
        <p:nvPicPr>
          <p:cNvPr id="14" name="図 13">
            <a:extLst>
              <a:ext uri="{FF2B5EF4-FFF2-40B4-BE49-F238E27FC236}">
                <a16:creationId xmlns:a16="http://schemas.microsoft.com/office/drawing/2014/main" id="{D5450E8E-4FE1-6093-B8DF-774E5B7B4F33}"/>
              </a:ext>
            </a:extLst>
          </p:cNvPr>
          <p:cNvPicPr>
            <a:picLocks noChangeAspect="1"/>
          </p:cNvPicPr>
          <p:nvPr/>
        </p:nvPicPr>
        <p:blipFill>
          <a:blip r:embed="rId4"/>
          <a:stretch>
            <a:fillRect/>
          </a:stretch>
        </p:blipFill>
        <p:spPr>
          <a:xfrm>
            <a:off x="7779607" y="2445954"/>
            <a:ext cx="3473673" cy="1640406"/>
          </a:xfrm>
          <a:prstGeom prst="rect">
            <a:avLst/>
          </a:prstGeom>
        </p:spPr>
      </p:pic>
      <p:sp>
        <p:nvSpPr>
          <p:cNvPr id="15" name="矢印: 右 14">
            <a:extLst>
              <a:ext uri="{FF2B5EF4-FFF2-40B4-BE49-F238E27FC236}">
                <a16:creationId xmlns:a16="http://schemas.microsoft.com/office/drawing/2014/main" id="{C93F5209-4966-AF4F-9C0F-2ACC3C498086}"/>
              </a:ext>
            </a:extLst>
          </p:cNvPr>
          <p:cNvSpPr/>
          <p:nvPr/>
        </p:nvSpPr>
        <p:spPr>
          <a:xfrm>
            <a:off x="6198919" y="3543594"/>
            <a:ext cx="1371651" cy="140052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図 17">
            <a:extLst>
              <a:ext uri="{FF2B5EF4-FFF2-40B4-BE49-F238E27FC236}">
                <a16:creationId xmlns:a16="http://schemas.microsoft.com/office/drawing/2014/main" id="{F8B1E0BA-B963-6060-7D24-7696C616B85D}"/>
              </a:ext>
            </a:extLst>
          </p:cNvPr>
          <p:cNvPicPr>
            <a:picLocks noChangeAspect="1"/>
          </p:cNvPicPr>
          <p:nvPr/>
        </p:nvPicPr>
        <p:blipFill>
          <a:blip r:embed="rId5"/>
          <a:stretch>
            <a:fillRect/>
          </a:stretch>
        </p:blipFill>
        <p:spPr>
          <a:xfrm>
            <a:off x="4833257" y="5244796"/>
            <a:ext cx="1009520" cy="969528"/>
          </a:xfrm>
          <a:prstGeom prst="rect">
            <a:avLst/>
          </a:prstGeom>
        </p:spPr>
      </p:pic>
      <p:pic>
        <p:nvPicPr>
          <p:cNvPr id="20" name="図 19">
            <a:extLst>
              <a:ext uri="{FF2B5EF4-FFF2-40B4-BE49-F238E27FC236}">
                <a16:creationId xmlns:a16="http://schemas.microsoft.com/office/drawing/2014/main" id="{A9B57D8C-A001-B196-45A3-1B49C091CE08}"/>
              </a:ext>
            </a:extLst>
          </p:cNvPr>
          <p:cNvPicPr>
            <a:picLocks noChangeAspect="1"/>
          </p:cNvPicPr>
          <p:nvPr/>
        </p:nvPicPr>
        <p:blipFill>
          <a:blip r:embed="rId6"/>
          <a:stretch>
            <a:fillRect/>
          </a:stretch>
        </p:blipFill>
        <p:spPr>
          <a:xfrm>
            <a:off x="1130808" y="5244795"/>
            <a:ext cx="978205" cy="898845"/>
          </a:xfrm>
          <a:prstGeom prst="rect">
            <a:avLst/>
          </a:prstGeom>
        </p:spPr>
      </p:pic>
      <p:pic>
        <p:nvPicPr>
          <p:cNvPr id="22" name="図 21">
            <a:extLst>
              <a:ext uri="{FF2B5EF4-FFF2-40B4-BE49-F238E27FC236}">
                <a16:creationId xmlns:a16="http://schemas.microsoft.com/office/drawing/2014/main" id="{C0584155-6019-B621-01A6-8EE4E6F94272}"/>
              </a:ext>
            </a:extLst>
          </p:cNvPr>
          <p:cNvPicPr>
            <a:picLocks noChangeAspect="1"/>
          </p:cNvPicPr>
          <p:nvPr/>
        </p:nvPicPr>
        <p:blipFill>
          <a:blip r:embed="rId7"/>
          <a:stretch>
            <a:fillRect/>
          </a:stretch>
        </p:blipFill>
        <p:spPr>
          <a:xfrm>
            <a:off x="2997348" y="5244795"/>
            <a:ext cx="947573" cy="931141"/>
          </a:xfrm>
          <a:prstGeom prst="rect">
            <a:avLst/>
          </a:prstGeom>
        </p:spPr>
      </p:pic>
      <p:sp>
        <p:nvSpPr>
          <p:cNvPr id="23" name="矢印: 右 22">
            <a:extLst>
              <a:ext uri="{FF2B5EF4-FFF2-40B4-BE49-F238E27FC236}">
                <a16:creationId xmlns:a16="http://schemas.microsoft.com/office/drawing/2014/main" id="{D95D0041-563D-2519-A6A6-CF2E539BE3C5}"/>
              </a:ext>
            </a:extLst>
          </p:cNvPr>
          <p:cNvSpPr/>
          <p:nvPr/>
        </p:nvSpPr>
        <p:spPr>
          <a:xfrm>
            <a:off x="4134507" y="5548729"/>
            <a:ext cx="484697" cy="3232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矢印: 右 23">
            <a:extLst>
              <a:ext uri="{FF2B5EF4-FFF2-40B4-BE49-F238E27FC236}">
                <a16:creationId xmlns:a16="http://schemas.microsoft.com/office/drawing/2014/main" id="{A53EADBC-A56D-86AE-9B42-E00E4086AE04}"/>
              </a:ext>
            </a:extLst>
          </p:cNvPr>
          <p:cNvSpPr/>
          <p:nvPr/>
        </p:nvSpPr>
        <p:spPr>
          <a:xfrm>
            <a:off x="2301624" y="5483157"/>
            <a:ext cx="484697" cy="3232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図 24">
            <a:extLst>
              <a:ext uri="{FF2B5EF4-FFF2-40B4-BE49-F238E27FC236}">
                <a16:creationId xmlns:a16="http://schemas.microsoft.com/office/drawing/2014/main" id="{172EB256-D670-3DBE-0574-76E31AFDC27B}"/>
              </a:ext>
            </a:extLst>
          </p:cNvPr>
          <p:cNvPicPr>
            <a:picLocks noChangeAspect="1"/>
          </p:cNvPicPr>
          <p:nvPr/>
        </p:nvPicPr>
        <p:blipFill>
          <a:blip r:embed="rId8"/>
          <a:stretch>
            <a:fillRect/>
          </a:stretch>
        </p:blipFill>
        <p:spPr>
          <a:xfrm>
            <a:off x="7818462" y="4313264"/>
            <a:ext cx="3434819" cy="1909255"/>
          </a:xfrm>
          <a:prstGeom prst="rect">
            <a:avLst/>
          </a:prstGeom>
        </p:spPr>
      </p:pic>
    </p:spTree>
    <p:extLst>
      <p:ext uri="{BB962C8B-B14F-4D97-AF65-F5344CB8AC3E}">
        <p14:creationId xmlns:p14="http://schemas.microsoft.com/office/powerpoint/2010/main" val="3197342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720436" y="1163782"/>
            <a:ext cx="10393878" cy="5598844"/>
          </a:xfrm>
        </p:spPr>
        <p:txBody>
          <a:bodyPr/>
          <a:lstStyle/>
          <a:p>
            <a:r>
              <a:rPr lang="en-US" sz="2800" dirty="0">
                <a:latin typeface="Meiryo UI" panose="020B0604030504040204" pitchFamily="34" charset="-128"/>
                <a:ea typeface="Meiryo UI" panose="020B0604030504040204" pitchFamily="34" charset="-128"/>
              </a:rPr>
              <a:t>Do not connect the </a:t>
            </a:r>
            <a:r>
              <a:rPr lang="en-US" sz="2800" dirty="0" err="1">
                <a:latin typeface="Meiryo UI" panose="020B0604030504040204" pitchFamily="34" charset="-128"/>
                <a:ea typeface="Meiryo UI" panose="020B0604030504040204" pitchFamily="34" charset="-128"/>
              </a:rPr>
              <a:t>LOADCOM</a:t>
            </a:r>
            <a:r>
              <a:rPr lang="en-US" sz="2800" dirty="0">
                <a:latin typeface="Meiryo UI" panose="020B0604030504040204" pitchFamily="34" charset="-128"/>
                <a:ea typeface="Meiryo UI" panose="020B0604030504040204" pitchFamily="34" charset="-128"/>
              </a:rPr>
              <a:t> (Loading Computer) to the vessel’s network. (This is strictly prohibited)</a:t>
            </a:r>
          </a:p>
          <a:p>
            <a:r>
              <a:rPr lang="en-US" sz="2800" dirty="0">
                <a:latin typeface="Meiryo UI" panose="020B0604030504040204" pitchFamily="34" charset="-128"/>
                <a:ea typeface="Meiryo UI" panose="020B0604030504040204" pitchFamily="34" charset="-128"/>
              </a:rPr>
              <a:t>The </a:t>
            </a:r>
            <a:r>
              <a:rPr lang="en-US" sz="2800" dirty="0" err="1">
                <a:latin typeface="Meiryo UI" panose="020B0604030504040204" pitchFamily="34" charset="-128"/>
                <a:ea typeface="Meiryo UI" panose="020B0604030504040204" pitchFamily="34" charset="-128"/>
              </a:rPr>
              <a:t>LOADCOM</a:t>
            </a:r>
            <a:r>
              <a:rPr lang="en-US" sz="2800" dirty="0">
                <a:latin typeface="Meiryo UI" panose="020B0604030504040204" pitchFamily="34" charset="-128"/>
                <a:ea typeface="Meiryo UI" panose="020B0604030504040204" pitchFamily="34" charset="-128"/>
              </a:rPr>
              <a:t> should only be used as a stand-alone system on the vessel and act like a calculator.</a:t>
            </a:r>
            <a:br>
              <a:rPr lang="en-US" sz="2000" dirty="0">
                <a:latin typeface="Meiryo UI" panose="020B0604030504040204" pitchFamily="34" charset="-128"/>
                <a:ea typeface="Meiryo UI" panose="020B0604030504040204" pitchFamily="34" charset="-128"/>
              </a:rPr>
            </a:br>
            <a:endParaRPr lang="en-US" dirty="0">
              <a:latin typeface="Meiryo UI" panose="020B0604030504040204" pitchFamily="34" charset="-128"/>
              <a:ea typeface="Meiryo UI" panose="020B0604030504040204" pitchFamily="34" charset="-128"/>
            </a:endParaRPr>
          </a:p>
        </p:txBody>
      </p:sp>
      <p:pic>
        <p:nvPicPr>
          <p:cNvPr id="5" name="図 4" descr="屋内, コンピュータ, 電子機器, 座る が含まれている画像&#10;&#10;自動的に生成された説明">
            <a:extLst>
              <a:ext uri="{FF2B5EF4-FFF2-40B4-BE49-F238E27FC236}">
                <a16:creationId xmlns:a16="http://schemas.microsoft.com/office/drawing/2014/main" id="{8F3CBD6D-6C28-56A6-8936-F9E4BA0C0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174372" y="3561458"/>
            <a:ext cx="3627542" cy="2720657"/>
          </a:xfrm>
          <a:prstGeom prst="rect">
            <a:avLst/>
          </a:prstGeom>
        </p:spPr>
      </p:pic>
      <p:pic>
        <p:nvPicPr>
          <p:cNvPr id="7" name="図 6" descr="デスクトップコンピューターのモニター&#10;&#10;低い精度で自動的に生成された説明">
            <a:extLst>
              <a:ext uri="{FF2B5EF4-FFF2-40B4-BE49-F238E27FC236}">
                <a16:creationId xmlns:a16="http://schemas.microsoft.com/office/drawing/2014/main" id="{EAAC1D64-A842-FEB3-7153-4FE7B0047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745253" y="3588528"/>
            <a:ext cx="3627540" cy="2720655"/>
          </a:xfrm>
          <a:prstGeom prst="rect">
            <a:avLst/>
          </a:prstGeom>
        </p:spPr>
      </p:pic>
    </p:spTree>
    <p:extLst>
      <p:ext uri="{BB962C8B-B14F-4D97-AF65-F5344CB8AC3E}">
        <p14:creationId xmlns:p14="http://schemas.microsoft.com/office/powerpoint/2010/main" val="1907735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720435" y="1163782"/>
            <a:ext cx="11188535" cy="5541818"/>
          </a:xfrm>
        </p:spPr>
        <p:txBody>
          <a:bodyPr/>
          <a:lstStyle/>
          <a:p>
            <a:r>
              <a:rPr kumimoji="1" lang="en-US" altLang="ja-JP" sz="2400">
                <a:latin typeface="Meiryo UI" panose="020B0604030504040204" pitchFamily="34" charset="-128"/>
                <a:ea typeface="Meiryo UI" panose="020B0604030504040204" pitchFamily="34" charset="-128"/>
              </a:rPr>
              <a:t>All computers shall be password-protected to prevent 3</a:t>
            </a:r>
            <a:r>
              <a:rPr kumimoji="1" lang="en-US" altLang="ja-JP" sz="2400" baseline="30000">
                <a:latin typeface="Meiryo UI" panose="020B0604030504040204" pitchFamily="34" charset="-128"/>
                <a:ea typeface="Meiryo UI" panose="020B0604030504040204" pitchFamily="34" charset="-128"/>
              </a:rPr>
              <a:t>rd</a:t>
            </a:r>
            <a:r>
              <a:rPr kumimoji="1" lang="en-US" altLang="ja-JP" sz="2400">
                <a:latin typeface="Meiryo UI" panose="020B0604030504040204" pitchFamily="34" charset="-128"/>
                <a:ea typeface="Meiryo UI" panose="020B0604030504040204" pitchFamily="34" charset="-128"/>
              </a:rPr>
              <a:t> parties from viewing sensitive information inside the vessel’s onboard computers.</a:t>
            </a:r>
          </a:p>
          <a:p>
            <a:r>
              <a:rPr kumimoji="1" lang="en-US" altLang="ja-JP" sz="2400">
                <a:latin typeface="Meiryo UI" panose="020B0604030504040204" pitchFamily="34" charset="-128"/>
                <a:ea typeface="Meiryo UI" panose="020B0604030504040204" pitchFamily="34" charset="-128"/>
              </a:rPr>
              <a:t>All computers’ screensavers shall be set to 10 minutes and the “display logon screen” must be checked.</a:t>
            </a:r>
          </a:p>
          <a:p>
            <a:r>
              <a:rPr lang="en-US" altLang="ja-JP" sz="2400">
                <a:latin typeface="Meiryo UI" panose="020B0604030504040204" pitchFamily="34" charset="-128"/>
                <a:ea typeface="Meiryo UI" panose="020B0604030504040204" pitchFamily="34" charset="-128"/>
                <a:cs typeface="Arial" panose="020B0604020202020204" pitchFamily="34" charset="0"/>
              </a:rPr>
              <a:t>Do not</a:t>
            </a:r>
            <a:r>
              <a:rPr lang="ja-JP" altLang="en-US" sz="2400">
                <a:latin typeface="Meiryo UI" panose="020B0604030504040204" pitchFamily="34" charset="-128"/>
                <a:ea typeface="Meiryo UI" panose="020B0604030504040204" pitchFamily="34" charset="-128"/>
                <a:cs typeface="Arial" panose="020B0604020202020204" pitchFamily="34" charset="0"/>
              </a:rPr>
              <a:t> </a:t>
            </a:r>
            <a:r>
              <a:rPr lang="en-US" altLang="ja-JP" sz="2400">
                <a:latin typeface="Meiryo UI" panose="020B0604030504040204" pitchFamily="34" charset="-128"/>
                <a:ea typeface="Meiryo UI" panose="020B0604030504040204" pitchFamily="34" charset="-128"/>
                <a:cs typeface="Arial" panose="020B0604020202020204" pitchFamily="34" charset="0"/>
              </a:rPr>
              <a:t>post passwords on visible places (desks, walls, in front of the monitor)</a:t>
            </a:r>
          </a:p>
          <a:p>
            <a:r>
              <a:rPr kumimoji="1" lang="en-US" altLang="ja-JP" sz="2400">
                <a:latin typeface="Meiryo UI" panose="020B0604030504040204" pitchFamily="34" charset="-128"/>
                <a:ea typeface="Meiryo UI" panose="020B0604030504040204" pitchFamily="34" charset="-128"/>
              </a:rPr>
              <a:t>IT &amp; OT system users with access privileges shall not share passwords or allow others to use their accounts.</a:t>
            </a:r>
          </a:p>
          <a:p>
            <a:pPr marL="0" indent="0">
              <a:buNone/>
            </a:pPr>
            <a:endParaRPr kumimoji="1" lang="en-US" altLang="ja-JP" sz="2800">
              <a:latin typeface="Meiryo UI" panose="020B0604030504040204" pitchFamily="34" charset="-128"/>
              <a:ea typeface="Meiryo UI" panose="020B0604030504040204" pitchFamily="34" charset="-128"/>
            </a:endParaRPr>
          </a:p>
          <a:p>
            <a:pPr marL="0" indent="0">
              <a:buNone/>
            </a:pPr>
            <a:br>
              <a:rPr lang="en-US" sz="2000">
                <a:latin typeface="Meiryo UI" panose="020B0604030504040204" pitchFamily="34" charset="-128"/>
                <a:ea typeface="Meiryo UI" panose="020B0604030504040204" pitchFamily="34" charset="-128"/>
              </a:rPr>
            </a:br>
            <a:endParaRPr lang="en-US">
              <a:latin typeface="Meiryo UI" panose="020B0604030504040204" pitchFamily="34" charset="-128"/>
              <a:ea typeface="Meiryo UI" panose="020B0604030504040204" pitchFamily="34" charset="-128"/>
            </a:endParaRPr>
          </a:p>
        </p:txBody>
      </p:sp>
      <p:pic>
        <p:nvPicPr>
          <p:cNvPr id="5" name="図 4" descr="テキスト, 手紙&#10;&#10;自動的に生成された説明">
            <a:extLst>
              <a:ext uri="{FF2B5EF4-FFF2-40B4-BE49-F238E27FC236}">
                <a16:creationId xmlns:a16="http://schemas.microsoft.com/office/drawing/2014/main" id="{BD609D07-9899-116C-DF4A-D2A7AAF33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1005" y="4662054"/>
            <a:ext cx="2906947" cy="2064328"/>
          </a:xfrm>
          <a:prstGeom prst="rect">
            <a:avLst/>
          </a:prstGeom>
        </p:spPr>
      </p:pic>
      <p:pic>
        <p:nvPicPr>
          <p:cNvPr id="7" name="図 6" descr="ノートパソコンのキーボードの上に置かれている&#10;&#10;中程度の精度で自動的に生成された説明">
            <a:extLst>
              <a:ext uri="{FF2B5EF4-FFF2-40B4-BE49-F238E27FC236}">
                <a16:creationId xmlns:a16="http://schemas.microsoft.com/office/drawing/2014/main" id="{0989C41D-A30A-15FB-FD04-837E82C6C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9233" y="4641272"/>
            <a:ext cx="2818455" cy="2064328"/>
          </a:xfrm>
          <a:prstGeom prst="rect">
            <a:avLst/>
          </a:prstGeom>
        </p:spPr>
      </p:pic>
      <p:pic>
        <p:nvPicPr>
          <p:cNvPr id="9" name="図 8" descr="グラフィカル ユーザー インターフェイス, アプリケーション&#10;&#10;自動的に生成された説明">
            <a:extLst>
              <a:ext uri="{FF2B5EF4-FFF2-40B4-BE49-F238E27FC236}">
                <a16:creationId xmlns:a16="http://schemas.microsoft.com/office/drawing/2014/main" id="{BC9F309D-8700-6CDC-24D1-9D6315319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103" y="4732564"/>
            <a:ext cx="3343589" cy="1885950"/>
          </a:xfrm>
          <a:prstGeom prst="rect">
            <a:avLst/>
          </a:prstGeom>
        </p:spPr>
      </p:pic>
    </p:spTree>
    <p:extLst>
      <p:ext uri="{BB962C8B-B14F-4D97-AF65-F5344CB8AC3E}">
        <p14:creationId xmlns:p14="http://schemas.microsoft.com/office/powerpoint/2010/main" val="2608560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B4D3-96C7-3527-C94A-28152081A91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493C00-026A-8DD0-C2C0-F9D53168C119}"/>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27B99174-6065-DC3C-53C8-0BFC5E6461F0}"/>
              </a:ext>
            </a:extLst>
          </p:cNvPr>
          <p:cNvSpPr>
            <a:spLocks noGrp="1"/>
          </p:cNvSpPr>
          <p:nvPr>
            <p:ph idx="1"/>
          </p:nvPr>
        </p:nvSpPr>
        <p:spPr>
          <a:xfrm>
            <a:off x="182879" y="1163782"/>
            <a:ext cx="11834949" cy="5515692"/>
          </a:xfrm>
        </p:spPr>
        <p:txBody>
          <a:bodyPr>
            <a:normAutofit/>
          </a:bodyPr>
          <a:lstStyle/>
          <a:p>
            <a:r>
              <a:rPr lang="en-US">
                <a:latin typeface="Meiryo UI" panose="020B0604030504040204" pitchFamily="34" charset="-128"/>
                <a:ea typeface="Meiryo UI" panose="020B0604030504040204" pitchFamily="34" charset="-128"/>
              </a:rPr>
              <a:t>Please be informed that we are strictly analyzing and monitoring every Ship ICT-related activity on the vessel’s onboard network.            </a:t>
            </a:r>
            <a:endParaRPr lang="en-US" b="1">
              <a:solidFill>
                <a:srgbClr val="FFFF00"/>
              </a:solidFill>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sz="2200">
              <a:latin typeface="Meiryo UI" panose="020B0604030504040204" pitchFamily="34" charset="-128"/>
              <a:ea typeface="Meiryo UI" panose="020B0604030504040204" pitchFamily="34" charset="-128"/>
            </a:endParaRPr>
          </a:p>
          <a:p>
            <a:pPr marL="0" indent="0">
              <a:buNone/>
            </a:pPr>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p:txBody>
      </p:sp>
      <p:pic>
        <p:nvPicPr>
          <p:cNvPr id="6" name="図 5">
            <a:extLst>
              <a:ext uri="{FF2B5EF4-FFF2-40B4-BE49-F238E27FC236}">
                <a16:creationId xmlns:a16="http://schemas.microsoft.com/office/drawing/2014/main" id="{33BB7EC9-1C4B-8074-09A2-DE58BF3211B1}"/>
              </a:ext>
            </a:extLst>
          </p:cNvPr>
          <p:cNvPicPr>
            <a:picLocks noChangeAspect="1"/>
          </p:cNvPicPr>
          <p:nvPr/>
        </p:nvPicPr>
        <p:blipFill>
          <a:blip r:embed="rId2"/>
          <a:stretch>
            <a:fillRect/>
          </a:stretch>
        </p:blipFill>
        <p:spPr>
          <a:xfrm>
            <a:off x="7698268" y="1942012"/>
            <a:ext cx="4084573" cy="2270423"/>
          </a:xfrm>
          <a:prstGeom prst="rect">
            <a:avLst/>
          </a:prstGeom>
        </p:spPr>
      </p:pic>
      <p:pic>
        <p:nvPicPr>
          <p:cNvPr id="10" name="図 9">
            <a:extLst>
              <a:ext uri="{FF2B5EF4-FFF2-40B4-BE49-F238E27FC236}">
                <a16:creationId xmlns:a16="http://schemas.microsoft.com/office/drawing/2014/main" id="{F957CDAD-6060-572E-5B34-C48E82F8F457}"/>
              </a:ext>
            </a:extLst>
          </p:cNvPr>
          <p:cNvPicPr>
            <a:picLocks noChangeAspect="1"/>
          </p:cNvPicPr>
          <p:nvPr/>
        </p:nvPicPr>
        <p:blipFill>
          <a:blip r:embed="rId3"/>
          <a:stretch>
            <a:fillRect/>
          </a:stretch>
        </p:blipFill>
        <p:spPr>
          <a:xfrm>
            <a:off x="218612" y="1942012"/>
            <a:ext cx="3560908" cy="2260668"/>
          </a:xfrm>
          <a:prstGeom prst="rect">
            <a:avLst/>
          </a:prstGeom>
        </p:spPr>
      </p:pic>
      <p:pic>
        <p:nvPicPr>
          <p:cNvPr id="14" name="図 13">
            <a:extLst>
              <a:ext uri="{FF2B5EF4-FFF2-40B4-BE49-F238E27FC236}">
                <a16:creationId xmlns:a16="http://schemas.microsoft.com/office/drawing/2014/main" id="{A0368D46-4AC5-786E-F727-3BE2FF9C6FF5}"/>
              </a:ext>
            </a:extLst>
          </p:cNvPr>
          <p:cNvPicPr>
            <a:picLocks noChangeAspect="1"/>
          </p:cNvPicPr>
          <p:nvPr/>
        </p:nvPicPr>
        <p:blipFill>
          <a:blip r:embed="rId4"/>
          <a:stretch>
            <a:fillRect/>
          </a:stretch>
        </p:blipFill>
        <p:spPr>
          <a:xfrm>
            <a:off x="206378" y="4338721"/>
            <a:ext cx="3585375" cy="2204712"/>
          </a:xfrm>
          <a:prstGeom prst="rect">
            <a:avLst/>
          </a:prstGeom>
        </p:spPr>
      </p:pic>
      <p:pic>
        <p:nvPicPr>
          <p:cNvPr id="11" name="図 10">
            <a:extLst>
              <a:ext uri="{FF2B5EF4-FFF2-40B4-BE49-F238E27FC236}">
                <a16:creationId xmlns:a16="http://schemas.microsoft.com/office/drawing/2014/main" id="{479C5456-96B5-30DC-7DBA-5162EE1B7F21}"/>
              </a:ext>
            </a:extLst>
          </p:cNvPr>
          <p:cNvPicPr>
            <a:picLocks noChangeAspect="1"/>
          </p:cNvPicPr>
          <p:nvPr/>
        </p:nvPicPr>
        <p:blipFill>
          <a:blip r:embed="rId5"/>
          <a:stretch>
            <a:fillRect/>
          </a:stretch>
        </p:blipFill>
        <p:spPr>
          <a:xfrm>
            <a:off x="4884364" y="3339391"/>
            <a:ext cx="1641557" cy="1599585"/>
          </a:xfrm>
          <a:prstGeom prst="rect">
            <a:avLst/>
          </a:prstGeom>
        </p:spPr>
      </p:pic>
      <p:pic>
        <p:nvPicPr>
          <p:cNvPr id="13" name="図 12">
            <a:extLst>
              <a:ext uri="{FF2B5EF4-FFF2-40B4-BE49-F238E27FC236}">
                <a16:creationId xmlns:a16="http://schemas.microsoft.com/office/drawing/2014/main" id="{1F064FFC-E755-AC09-B50A-1A05F2CD834A}"/>
              </a:ext>
            </a:extLst>
          </p:cNvPr>
          <p:cNvPicPr>
            <a:picLocks noChangeAspect="1"/>
          </p:cNvPicPr>
          <p:nvPr/>
        </p:nvPicPr>
        <p:blipFill>
          <a:blip r:embed="rId6"/>
          <a:stretch>
            <a:fillRect/>
          </a:stretch>
        </p:blipFill>
        <p:spPr>
          <a:xfrm>
            <a:off x="7698268" y="4301198"/>
            <a:ext cx="4084573" cy="2242233"/>
          </a:xfrm>
          <a:prstGeom prst="rect">
            <a:avLst/>
          </a:prstGeom>
        </p:spPr>
      </p:pic>
      <p:sp>
        <p:nvSpPr>
          <p:cNvPr id="15" name="矢印: 下 14">
            <a:extLst>
              <a:ext uri="{FF2B5EF4-FFF2-40B4-BE49-F238E27FC236}">
                <a16:creationId xmlns:a16="http://schemas.microsoft.com/office/drawing/2014/main" id="{4BC8FA52-8A99-862A-C4D8-F320F71F50A4}"/>
              </a:ext>
            </a:extLst>
          </p:cNvPr>
          <p:cNvSpPr/>
          <p:nvPr/>
        </p:nvSpPr>
        <p:spPr>
          <a:xfrm rot="7751198">
            <a:off x="4010259" y="2810399"/>
            <a:ext cx="529636" cy="7834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矢印: 下 15">
            <a:extLst>
              <a:ext uri="{FF2B5EF4-FFF2-40B4-BE49-F238E27FC236}">
                <a16:creationId xmlns:a16="http://schemas.microsoft.com/office/drawing/2014/main" id="{41F3C8C1-4990-90A0-0A5B-77D2A5C1BF41}"/>
              </a:ext>
            </a:extLst>
          </p:cNvPr>
          <p:cNvSpPr/>
          <p:nvPr/>
        </p:nvSpPr>
        <p:spPr>
          <a:xfrm rot="3274174">
            <a:off x="3968821" y="4676042"/>
            <a:ext cx="529636" cy="7834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矢印: 下 16">
            <a:extLst>
              <a:ext uri="{FF2B5EF4-FFF2-40B4-BE49-F238E27FC236}">
                <a16:creationId xmlns:a16="http://schemas.microsoft.com/office/drawing/2014/main" id="{24463D02-5C62-668B-73CB-8FE5E24D0AE7}"/>
              </a:ext>
            </a:extLst>
          </p:cNvPr>
          <p:cNvSpPr/>
          <p:nvPr/>
        </p:nvSpPr>
        <p:spPr>
          <a:xfrm rot="14060728">
            <a:off x="6913212" y="2801143"/>
            <a:ext cx="529636" cy="7834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矢印: 下 17">
            <a:extLst>
              <a:ext uri="{FF2B5EF4-FFF2-40B4-BE49-F238E27FC236}">
                <a16:creationId xmlns:a16="http://schemas.microsoft.com/office/drawing/2014/main" id="{69B97C24-8E91-71B5-A5DD-AB31DC44F317}"/>
              </a:ext>
            </a:extLst>
          </p:cNvPr>
          <p:cNvSpPr/>
          <p:nvPr/>
        </p:nvSpPr>
        <p:spPr>
          <a:xfrm rot="18256112">
            <a:off x="6880891" y="4679492"/>
            <a:ext cx="529636" cy="7834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テキスト ボックス 18">
            <a:extLst>
              <a:ext uri="{FF2B5EF4-FFF2-40B4-BE49-F238E27FC236}">
                <a16:creationId xmlns:a16="http://schemas.microsoft.com/office/drawing/2014/main" id="{58AA51D4-84F5-210B-2427-1136AA8E4F4D}"/>
              </a:ext>
            </a:extLst>
          </p:cNvPr>
          <p:cNvSpPr txBox="1"/>
          <p:nvPr/>
        </p:nvSpPr>
        <p:spPr>
          <a:xfrm>
            <a:off x="4918115" y="2877726"/>
            <a:ext cx="1574053" cy="461665"/>
          </a:xfrm>
          <a:prstGeom prst="rect">
            <a:avLst/>
          </a:prstGeom>
          <a:noFill/>
        </p:spPr>
        <p:txBody>
          <a:bodyPr wrap="square" rtlCol="0">
            <a:spAutoFit/>
          </a:bodyPr>
          <a:lstStyle/>
          <a:p>
            <a:r>
              <a:rPr lang="en-US" sz="2400">
                <a:latin typeface="Meiryo UI" panose="020B0604030504040204" pitchFamily="34" charset="-128"/>
                <a:ea typeface="Meiryo UI" panose="020B0604030504040204" pitchFamily="34" charset="-128"/>
              </a:rPr>
              <a:t>SHIP ICT                     </a:t>
            </a:r>
          </a:p>
        </p:txBody>
      </p:sp>
    </p:spTree>
    <p:extLst>
      <p:ext uri="{BB962C8B-B14F-4D97-AF65-F5344CB8AC3E}">
        <p14:creationId xmlns:p14="http://schemas.microsoft.com/office/powerpoint/2010/main" val="3773056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48FB8-2EF7-4EBD-B300-255CC5177F13}"/>
              </a:ext>
            </a:extLst>
          </p:cNvPr>
          <p:cNvSpPr>
            <a:spLocks noGrp="1"/>
          </p:cNvSpPr>
          <p:nvPr>
            <p:ph type="title"/>
          </p:nvPr>
        </p:nvSpPr>
        <p:spPr/>
        <p:txBody>
          <a:bodyPr/>
          <a:lstStyle/>
          <a:p>
            <a:r>
              <a:rPr lang="en-US" sz="4000">
                <a:latin typeface="Meiryo UI" panose="020B0604030504040204" pitchFamily="34" charset="-128"/>
                <a:ea typeface="Meiryo UI" panose="020B0604030504040204" pitchFamily="34" charset="-128"/>
              </a:rPr>
              <a:t>Rules, Regulations, Protocols</a:t>
            </a:r>
          </a:p>
        </p:txBody>
      </p:sp>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152400" y="1163782"/>
            <a:ext cx="11887200" cy="5084617"/>
          </a:xfrm>
        </p:spPr>
        <p:txBody>
          <a:bodyPr/>
          <a:lstStyle/>
          <a:p>
            <a:endParaRPr lang="en-US" sz="3200">
              <a:latin typeface="Meiryo UI" panose="020B0604030504040204" pitchFamily="34" charset="-128"/>
              <a:ea typeface="Meiryo UI" panose="020B0604030504040204" pitchFamily="34" charset="-128"/>
            </a:endParaRPr>
          </a:p>
          <a:p>
            <a:r>
              <a:rPr lang="en-US" sz="4000">
                <a:latin typeface="Meiryo UI" panose="020B0604030504040204" pitchFamily="34" charset="-128"/>
                <a:ea typeface="Meiryo UI" panose="020B0604030504040204" pitchFamily="34" charset="-128"/>
              </a:rPr>
              <a:t>All the above rules, regulations, and protocols should be followed.</a:t>
            </a:r>
          </a:p>
          <a:p>
            <a:endParaRPr lang="en-US" sz="4000">
              <a:latin typeface="Meiryo UI" panose="020B0604030504040204" pitchFamily="34" charset="-128"/>
              <a:ea typeface="Meiryo UI" panose="020B0604030504040204" pitchFamily="34" charset="-128"/>
            </a:endParaRPr>
          </a:p>
          <a:p>
            <a:r>
              <a:rPr lang="en-US" sz="4000">
                <a:latin typeface="Meiryo UI" panose="020B0604030504040204" pitchFamily="34" charset="-128"/>
                <a:ea typeface="Meiryo UI" panose="020B0604030504040204" pitchFamily="34" charset="-128"/>
              </a:rPr>
              <a:t>Violating the above rules will result in a “Serious Compliance Violation”.</a:t>
            </a:r>
          </a:p>
          <a:p>
            <a:endParaRPr lang="en-US">
              <a:latin typeface="Meiryo UI" panose="020B0604030504040204" pitchFamily="34" charset="-128"/>
              <a:ea typeface="Meiryo UI" panose="020B0604030504040204" pitchFamily="34" charset="-128"/>
            </a:endParaRPr>
          </a:p>
          <a:p>
            <a:endParaRPr lang="en-US">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980246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21A2477-A5B2-F3F1-DE8C-C7764B385BED}"/>
              </a:ext>
            </a:extLst>
          </p:cNvPr>
          <p:cNvSpPr>
            <a:spLocks noGrp="1"/>
          </p:cNvSpPr>
          <p:nvPr>
            <p:ph idx="1"/>
          </p:nvPr>
        </p:nvSpPr>
        <p:spPr>
          <a:xfrm>
            <a:off x="381000" y="1308264"/>
            <a:ext cx="11582400" cy="3949536"/>
          </a:xfrm>
        </p:spPr>
        <p:txBody>
          <a:bodyPr>
            <a:normAutofit fontScale="92500" lnSpcReduction="10000"/>
          </a:bodyPr>
          <a:lstStyle/>
          <a:p>
            <a:pPr marL="0" indent="0" algn="ctr">
              <a:buNone/>
            </a:pPr>
            <a:r>
              <a:rPr lang="en-US" sz="4000">
                <a:latin typeface="Meiryo UI" panose="020B0604030504040204" pitchFamily="34" charset="-128"/>
                <a:ea typeface="Meiryo UI" panose="020B0604030504040204" pitchFamily="34" charset="-128"/>
              </a:rPr>
              <a:t>For any Ship-related issues or requests, kindly contact the “Ship ICT” to provide assistance.</a:t>
            </a:r>
          </a:p>
          <a:p>
            <a:endParaRPr lang="en-US" sz="4000">
              <a:latin typeface="Meiryo UI" panose="020B0604030504040204" pitchFamily="34" charset="-128"/>
              <a:ea typeface="Meiryo UI" panose="020B0604030504040204" pitchFamily="34" charset="-128"/>
            </a:endParaRPr>
          </a:p>
          <a:p>
            <a:endParaRPr lang="en-US" sz="4000">
              <a:latin typeface="Meiryo UI" panose="020B0604030504040204" pitchFamily="34" charset="-128"/>
              <a:ea typeface="Meiryo UI" panose="020B0604030504040204" pitchFamily="34" charset="-128"/>
            </a:endParaRPr>
          </a:p>
          <a:p>
            <a:endParaRPr lang="en-US" sz="4000">
              <a:latin typeface="Meiryo UI" panose="020B0604030504040204" pitchFamily="34" charset="-128"/>
              <a:ea typeface="Meiryo UI" panose="020B0604030504040204" pitchFamily="34" charset="-128"/>
            </a:endParaRPr>
          </a:p>
          <a:p>
            <a:pPr marL="0" indent="0" algn="ctr">
              <a:buNone/>
            </a:pPr>
            <a:r>
              <a:rPr lang="en-US" sz="4000" err="1">
                <a:latin typeface="Meiryo UI" panose="020B0604030504040204" pitchFamily="34" charset="-128"/>
                <a:ea typeface="Meiryo UI" panose="020B0604030504040204" pitchFamily="34" charset="-128"/>
              </a:rPr>
              <a:t>ship_it@misuga-kaiun.co.jp</a:t>
            </a:r>
            <a:endParaRPr lang="en-US" sz="4000">
              <a:latin typeface="Meiryo UI" panose="020B0604030504040204" pitchFamily="34" charset="-128"/>
              <a:ea typeface="Meiryo UI" panose="020B0604030504040204" pitchFamily="34" charset="-128"/>
            </a:endParaRPr>
          </a:p>
        </p:txBody>
      </p:sp>
      <p:sp>
        <p:nvSpPr>
          <p:cNvPr id="2" name="矢印: 下 1">
            <a:extLst>
              <a:ext uri="{FF2B5EF4-FFF2-40B4-BE49-F238E27FC236}">
                <a16:creationId xmlns:a16="http://schemas.microsoft.com/office/drawing/2014/main" id="{40F5A83D-E1DF-D6B5-AD06-085050D16526}"/>
              </a:ext>
            </a:extLst>
          </p:cNvPr>
          <p:cNvSpPr/>
          <p:nvPr/>
        </p:nvSpPr>
        <p:spPr>
          <a:xfrm>
            <a:off x="5514473" y="3080084"/>
            <a:ext cx="1163053" cy="10948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947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DF6D6D-8A2C-405F-8459-3AEC2178EFC0}"/>
              </a:ext>
            </a:extLst>
          </p:cNvPr>
          <p:cNvSpPr>
            <a:spLocks noGrp="1"/>
          </p:cNvSpPr>
          <p:nvPr>
            <p:ph type="ctrTitle"/>
          </p:nvPr>
        </p:nvSpPr>
        <p:spPr>
          <a:xfrm>
            <a:off x="1591835" y="2311400"/>
            <a:ext cx="8825658" cy="1348381"/>
          </a:xfrm>
        </p:spPr>
        <p:txBody>
          <a:bodyPr>
            <a:normAutofit/>
          </a:bodyPr>
          <a:lstStyle/>
          <a:p>
            <a:pPr algn="ctr"/>
            <a:r>
              <a:rPr kumimoji="1" lang="en-US" altLang="ja-JP" sz="8000">
                <a:latin typeface="Meiryo UI" panose="020B0604030504040204" pitchFamily="34" charset="-128"/>
                <a:ea typeface="Meiryo UI" panose="020B0604030504040204" pitchFamily="34" charset="-128"/>
                <a:cs typeface="Arial" panose="020B0604020202020204" pitchFamily="34" charset="0"/>
              </a:rPr>
              <a:t>THANK YOU!</a:t>
            </a:r>
            <a:endParaRPr kumimoji="1" lang="ja-JP" altLang="en-US" sz="8000">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2565553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1D59D9-BC9C-4348-831C-4169107A3C2E}"/>
              </a:ext>
            </a:extLst>
          </p:cNvPr>
          <p:cNvSpPr>
            <a:spLocks noGrp="1"/>
          </p:cNvSpPr>
          <p:nvPr>
            <p:ph type="title"/>
          </p:nvPr>
        </p:nvSpPr>
        <p:spPr>
          <a:xfrm>
            <a:off x="1639824" y="344129"/>
            <a:ext cx="8567464" cy="1082739"/>
          </a:xfrm>
          <a:ln>
            <a:noFill/>
          </a:ln>
        </p:spPr>
        <p:txBody>
          <a:bodyPr>
            <a:normAutofit/>
          </a:bodyPr>
          <a:lstStyle/>
          <a:p>
            <a:r>
              <a:rPr kumimoji="1" lang="en-US" altLang="ja-JP">
                <a:latin typeface="Meiryo UI" panose="020B0604030504040204" pitchFamily="34" charset="-128"/>
                <a:ea typeface="Meiryo UI" panose="020B0604030504040204" pitchFamily="34" charset="-128"/>
                <a:cs typeface="Arial" panose="020B0604020202020204" pitchFamily="34" charset="0"/>
              </a:rPr>
              <a:t>What is Ship Cyber Security?</a:t>
            </a:r>
            <a:endParaRPr kumimoji="1" lang="ja-JP" altLang="en-US">
              <a:latin typeface="Meiryo UI" panose="020B0604030504040204" pitchFamily="34" charset="-128"/>
              <a:ea typeface="Meiryo UI" panose="020B0604030504040204" pitchFamily="34" charset="-128"/>
              <a:cs typeface="Arial" panose="020B0604020202020204" pitchFamily="34" charset="0"/>
            </a:endParaRPr>
          </a:p>
        </p:txBody>
      </p:sp>
      <p:sp>
        <p:nvSpPr>
          <p:cNvPr id="3" name="コンテンツ プレースホルダー 2">
            <a:extLst>
              <a:ext uri="{FF2B5EF4-FFF2-40B4-BE49-F238E27FC236}">
                <a16:creationId xmlns:a16="http://schemas.microsoft.com/office/drawing/2014/main" id="{25399EDF-36AF-438D-AE9A-E3347E1A1EED}"/>
              </a:ext>
            </a:extLst>
          </p:cNvPr>
          <p:cNvSpPr>
            <a:spLocks noGrp="1"/>
          </p:cNvSpPr>
          <p:nvPr>
            <p:ph idx="1"/>
          </p:nvPr>
        </p:nvSpPr>
        <p:spPr>
          <a:xfrm>
            <a:off x="512930" y="1195263"/>
            <a:ext cx="11342372" cy="1475408"/>
          </a:xfrm>
        </p:spPr>
        <p:txBody>
          <a:bodyPr>
            <a:normAutofit fontScale="77500" lnSpcReduction="20000"/>
          </a:bodyPr>
          <a:lstStyle/>
          <a:p>
            <a:pPr marL="0" indent="0">
              <a:buNone/>
            </a:pPr>
            <a:r>
              <a:rPr lang="en-US" altLang="ja-JP" sz="2600">
                <a:latin typeface="Meiryo UI" panose="020B0604030504040204" pitchFamily="34" charset="-128"/>
                <a:ea typeface="Meiryo UI" panose="020B0604030504040204" pitchFamily="34" charset="-128"/>
                <a:cs typeface="Arial" panose="020B0604020202020204" pitchFamily="34" charset="0"/>
              </a:rPr>
              <a:t>Sample activities of hackers once they compromised the vessel’s onboard network.</a:t>
            </a:r>
          </a:p>
          <a:p>
            <a:pPr marL="0" indent="0">
              <a:buNone/>
            </a:pPr>
            <a:r>
              <a:rPr lang="en-US" altLang="ja-JP">
                <a:latin typeface="Meiryo UI" panose="020B0604030504040204" pitchFamily="34" charset="-128"/>
                <a:ea typeface="Meiryo UI" panose="020B0604030504040204" pitchFamily="34" charset="-128"/>
                <a:cs typeface="Arial" panose="020B0604020202020204" pitchFamily="34" charset="0"/>
              </a:rPr>
              <a:t>   </a:t>
            </a:r>
          </a:p>
          <a:p>
            <a:pPr marL="0" indent="0">
              <a:buNone/>
            </a:pPr>
            <a:r>
              <a:rPr lang="en-US" altLang="ja-JP">
                <a:latin typeface="Meiryo UI" panose="020B0604030504040204" pitchFamily="34" charset="-128"/>
                <a:ea typeface="Meiryo UI" panose="020B0604030504040204" pitchFamily="34" charset="-128"/>
                <a:cs typeface="Arial" panose="020B0604020202020204" pitchFamily="34" charset="0"/>
              </a:rPr>
              <a:t>      Jamming</a:t>
            </a:r>
            <a:r>
              <a:rPr kumimoji="1" lang="en-US" altLang="ja-JP">
                <a:latin typeface="Meiryo UI" panose="020B0604030504040204" pitchFamily="34" charset="-128"/>
                <a:ea typeface="Meiryo UI" panose="020B0604030504040204" pitchFamily="34" charset="-128"/>
                <a:cs typeface="Arial" panose="020B0604020202020204" pitchFamily="34" charset="0"/>
              </a:rPr>
              <a:t> of GNSS                            Malware Infection                            </a:t>
            </a:r>
            <a:r>
              <a:rPr lang="en-US" altLang="ja-JP">
                <a:latin typeface="Meiryo UI" panose="020B0604030504040204" pitchFamily="34" charset="-128"/>
                <a:ea typeface="Meiryo UI" panose="020B0604030504040204" pitchFamily="34" charset="-128"/>
                <a:cs typeface="Arial" panose="020B0604020202020204" pitchFamily="34" charset="0"/>
              </a:rPr>
              <a:t>S</a:t>
            </a:r>
            <a:r>
              <a:rPr kumimoji="1" lang="en-US" altLang="ja-JP">
                <a:latin typeface="Meiryo UI" panose="020B0604030504040204" pitchFamily="34" charset="-128"/>
                <a:ea typeface="Meiryo UI" panose="020B0604030504040204" pitchFamily="34" charset="-128"/>
                <a:cs typeface="Arial" panose="020B0604020202020204" pitchFamily="34" charset="0"/>
              </a:rPr>
              <a:t>poofing of GNSS</a:t>
            </a:r>
          </a:p>
          <a:p>
            <a:pPr marL="0" indent="0">
              <a:buNone/>
            </a:pPr>
            <a:r>
              <a:rPr kumimoji="1" lang="en-US" altLang="ja-JP" sz="1300">
                <a:latin typeface="Meiryo UI" panose="020B0604030504040204" pitchFamily="34" charset="-128"/>
                <a:ea typeface="Meiryo UI" panose="020B0604030504040204" pitchFamily="34" charset="-128"/>
                <a:cs typeface="Arial" panose="020B0604020202020204" pitchFamily="34" charset="0"/>
              </a:rPr>
              <a:t>                                                                                         </a:t>
            </a:r>
            <a:r>
              <a:rPr kumimoji="1" lang="en-US" altLang="ja-JP">
                <a:latin typeface="Meiryo UI" panose="020B0604030504040204" pitchFamily="34" charset="-128"/>
                <a:ea typeface="Meiryo UI" panose="020B0604030504040204" pitchFamily="34" charset="-128"/>
                <a:cs typeface="Arial" panose="020B0604020202020204" pitchFamily="34" charset="0"/>
              </a:rPr>
              <a:t>(Email/Removable Media)		</a:t>
            </a:r>
            <a:endParaRPr kumimoji="1" lang="en-US" altLang="ja-JP" sz="1300">
              <a:latin typeface="Meiryo UI" panose="020B0604030504040204" pitchFamily="34" charset="-128"/>
              <a:ea typeface="Meiryo UI" panose="020B0604030504040204" pitchFamily="34" charset="-128"/>
              <a:cs typeface="Arial" panose="020B0604020202020204" pitchFamily="34" charset="0"/>
            </a:endParaRPr>
          </a:p>
          <a:p>
            <a:pPr marL="0" indent="0">
              <a:buNone/>
            </a:pPr>
            <a:endParaRPr kumimoji="1" lang="ja-JP" altLang="en-US">
              <a:latin typeface="Meiryo UI" panose="020B0604030504040204" pitchFamily="34" charset="-128"/>
              <a:ea typeface="Meiryo UI" panose="020B0604030504040204" pitchFamily="34" charset="-128"/>
              <a:cs typeface="Arial" panose="020B0604020202020204" pitchFamily="34" charset="0"/>
            </a:endParaRPr>
          </a:p>
        </p:txBody>
      </p:sp>
      <p:pic>
        <p:nvPicPr>
          <p:cNvPr id="19" name="Picture 2">
            <a:extLst>
              <a:ext uri="{FF2B5EF4-FFF2-40B4-BE49-F238E27FC236}">
                <a16:creationId xmlns:a16="http://schemas.microsoft.com/office/drawing/2014/main" id="{412EE19C-92DA-4980-A980-4B3059B3E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47123" y="5139784"/>
            <a:ext cx="1625865" cy="162586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a:extLst>
              <a:ext uri="{FF2B5EF4-FFF2-40B4-BE49-F238E27FC236}">
                <a16:creationId xmlns:a16="http://schemas.microsoft.com/office/drawing/2014/main" id="{E7F293A5-028B-6700-0BC6-370EB4DB366F}"/>
              </a:ext>
            </a:extLst>
          </p:cNvPr>
          <p:cNvGrpSpPr/>
          <p:nvPr/>
        </p:nvGrpSpPr>
        <p:grpSpPr>
          <a:xfrm>
            <a:off x="849985" y="2666578"/>
            <a:ext cx="2546119" cy="2808734"/>
            <a:chOff x="747390" y="2700408"/>
            <a:chExt cx="2658189" cy="3532716"/>
          </a:xfrm>
        </p:grpSpPr>
        <p:pic>
          <p:nvPicPr>
            <p:cNvPr id="11" name="Picture 4">
              <a:extLst>
                <a:ext uri="{FF2B5EF4-FFF2-40B4-BE49-F238E27FC236}">
                  <a16:creationId xmlns:a16="http://schemas.microsoft.com/office/drawing/2014/main" id="{ED46000C-F48F-4B4C-AA06-881E5DD61F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76" y="4359492"/>
              <a:ext cx="2461257" cy="1873632"/>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グループ化 37">
              <a:extLst>
                <a:ext uri="{FF2B5EF4-FFF2-40B4-BE49-F238E27FC236}">
                  <a16:creationId xmlns:a16="http://schemas.microsoft.com/office/drawing/2014/main" id="{34498814-5656-4669-BBAD-F587B92635D6}"/>
                </a:ext>
              </a:extLst>
            </p:cNvPr>
            <p:cNvGrpSpPr/>
            <p:nvPr/>
          </p:nvGrpSpPr>
          <p:grpSpPr>
            <a:xfrm rot="20031094">
              <a:off x="770684" y="4351640"/>
              <a:ext cx="857356" cy="846145"/>
              <a:chOff x="9882430" y="3729210"/>
              <a:chExt cx="1233943" cy="1079335"/>
            </a:xfrm>
          </p:grpSpPr>
          <p:pic>
            <p:nvPicPr>
              <p:cNvPr id="20" name="Picture 6">
                <a:extLst>
                  <a:ext uri="{FF2B5EF4-FFF2-40B4-BE49-F238E27FC236}">
                    <a16:creationId xmlns:a16="http://schemas.microsoft.com/office/drawing/2014/main" id="{37022313-342D-4005-AF84-DF4084C587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03658">
                <a:off x="10610412" y="3760951"/>
                <a:ext cx="505961" cy="6446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08AB615-24F3-4F65-93EE-CDE6A05582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2430" y="3729210"/>
                <a:ext cx="847073" cy="10793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グループ化 21">
              <a:extLst>
                <a:ext uri="{FF2B5EF4-FFF2-40B4-BE49-F238E27FC236}">
                  <a16:creationId xmlns:a16="http://schemas.microsoft.com/office/drawing/2014/main" id="{F6CFC5B7-81B4-41CC-BC28-03CEDFD198CC}"/>
                </a:ext>
              </a:extLst>
            </p:cNvPr>
            <p:cNvGrpSpPr/>
            <p:nvPr/>
          </p:nvGrpSpPr>
          <p:grpSpPr>
            <a:xfrm>
              <a:off x="2347885" y="2700408"/>
              <a:ext cx="1057694" cy="2260793"/>
              <a:chOff x="747390" y="2730373"/>
              <a:chExt cx="1006775" cy="2318830"/>
            </a:xfrm>
          </p:grpSpPr>
          <p:pic>
            <p:nvPicPr>
              <p:cNvPr id="12" name="Picture 2">
                <a:extLst>
                  <a:ext uri="{FF2B5EF4-FFF2-40B4-BE49-F238E27FC236}">
                    <a16:creationId xmlns:a16="http://schemas.microsoft.com/office/drawing/2014/main" id="{CD56909E-D22C-4E49-83AF-D4D808F4E2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12601">
                <a:off x="747390" y="2730373"/>
                <a:ext cx="1006775" cy="96137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矢印コネクタ 4">
                <a:extLst>
                  <a:ext uri="{FF2B5EF4-FFF2-40B4-BE49-F238E27FC236}">
                    <a16:creationId xmlns:a16="http://schemas.microsoft.com/office/drawing/2014/main" id="{635B1E1D-34FE-4390-A313-D492D4D63DA8}"/>
                  </a:ext>
                </a:extLst>
              </p:cNvPr>
              <p:cNvCxnSpPr>
                <a:cxnSpLocks/>
              </p:cNvCxnSpPr>
              <p:nvPr/>
            </p:nvCxnSpPr>
            <p:spPr>
              <a:xfrm>
                <a:off x="1277336" y="3517001"/>
                <a:ext cx="69391" cy="979689"/>
              </a:xfrm>
              <a:prstGeom prst="straightConnector1">
                <a:avLst/>
              </a:prstGeom>
              <a:ln w="25400" cap="flat" cmpd="sng" algn="ctr">
                <a:solidFill>
                  <a:schemeClr val="accent6"/>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pic>
            <p:nvPicPr>
              <p:cNvPr id="18" name="グラフィックス 17" descr="閉じる">
                <a:extLst>
                  <a:ext uri="{FF2B5EF4-FFF2-40B4-BE49-F238E27FC236}">
                    <a16:creationId xmlns:a16="http://schemas.microsoft.com/office/drawing/2014/main" id="{D02C370D-3496-47C9-BDDB-B2BF16C9CF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531" y="4305414"/>
                <a:ext cx="743789" cy="743789"/>
              </a:xfrm>
              <a:prstGeom prst="rect">
                <a:avLst/>
              </a:prstGeom>
            </p:spPr>
          </p:pic>
        </p:grpSp>
        <p:grpSp>
          <p:nvGrpSpPr>
            <p:cNvPr id="31" name="グループ化 30">
              <a:extLst>
                <a:ext uri="{FF2B5EF4-FFF2-40B4-BE49-F238E27FC236}">
                  <a16:creationId xmlns:a16="http://schemas.microsoft.com/office/drawing/2014/main" id="{7247B1C6-D076-4B29-BEFB-7198A1C98F91}"/>
                </a:ext>
              </a:extLst>
            </p:cNvPr>
            <p:cNvGrpSpPr/>
            <p:nvPr/>
          </p:nvGrpSpPr>
          <p:grpSpPr>
            <a:xfrm>
              <a:off x="747390" y="2730373"/>
              <a:ext cx="1892274" cy="2422105"/>
              <a:chOff x="747390" y="2730373"/>
              <a:chExt cx="1892274" cy="2422105"/>
            </a:xfrm>
          </p:grpSpPr>
          <p:pic>
            <p:nvPicPr>
              <p:cNvPr id="32" name="Picture 2">
                <a:extLst>
                  <a:ext uri="{FF2B5EF4-FFF2-40B4-BE49-F238E27FC236}">
                    <a16:creationId xmlns:a16="http://schemas.microsoft.com/office/drawing/2014/main" id="{108648F4-63A0-4633-B9E8-F112D6C251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12601">
                <a:off x="747390" y="2730373"/>
                <a:ext cx="1006775" cy="961376"/>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矢印コネクタ 32">
                <a:extLst>
                  <a:ext uri="{FF2B5EF4-FFF2-40B4-BE49-F238E27FC236}">
                    <a16:creationId xmlns:a16="http://schemas.microsoft.com/office/drawing/2014/main" id="{A80C3E58-99C6-4B4A-B2D2-439301090A4D}"/>
                  </a:ext>
                </a:extLst>
              </p:cNvPr>
              <p:cNvCxnSpPr>
                <a:cxnSpLocks/>
              </p:cNvCxnSpPr>
              <p:nvPr/>
            </p:nvCxnSpPr>
            <p:spPr>
              <a:xfrm>
                <a:off x="1313433" y="3459915"/>
                <a:ext cx="976891" cy="1163051"/>
              </a:xfrm>
              <a:prstGeom prst="straightConnector1">
                <a:avLst/>
              </a:prstGeom>
              <a:ln w="25400" cap="flat" cmpd="sng" algn="ctr">
                <a:solidFill>
                  <a:schemeClr val="accent6"/>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cxnSp>
          <p:pic>
            <p:nvPicPr>
              <p:cNvPr id="34" name="グラフィックス 33" descr="閉じる">
                <a:extLst>
                  <a:ext uri="{FF2B5EF4-FFF2-40B4-BE49-F238E27FC236}">
                    <a16:creationId xmlns:a16="http://schemas.microsoft.com/office/drawing/2014/main" id="{E0ACC076-F86F-4CC8-8AA4-957CEDE7493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95875" y="4408689"/>
                <a:ext cx="743789" cy="743789"/>
              </a:xfrm>
              <a:prstGeom prst="rect">
                <a:avLst/>
              </a:prstGeom>
            </p:spPr>
          </p:pic>
        </p:grpSp>
      </p:grpSp>
      <p:grpSp>
        <p:nvGrpSpPr>
          <p:cNvPr id="41" name="グループ化 40">
            <a:extLst>
              <a:ext uri="{FF2B5EF4-FFF2-40B4-BE49-F238E27FC236}">
                <a16:creationId xmlns:a16="http://schemas.microsoft.com/office/drawing/2014/main" id="{B4BA86EC-0AF8-492A-908C-79766608E412}"/>
              </a:ext>
            </a:extLst>
          </p:cNvPr>
          <p:cNvGrpSpPr/>
          <p:nvPr/>
        </p:nvGrpSpPr>
        <p:grpSpPr>
          <a:xfrm>
            <a:off x="7523779" y="2417990"/>
            <a:ext cx="3684056" cy="2917395"/>
            <a:chOff x="2745394" y="2071970"/>
            <a:chExt cx="8389764" cy="4578954"/>
          </a:xfrm>
        </p:grpSpPr>
        <p:cxnSp>
          <p:nvCxnSpPr>
            <p:cNvPr id="42" name="直線コネクタ 41">
              <a:extLst>
                <a:ext uri="{FF2B5EF4-FFF2-40B4-BE49-F238E27FC236}">
                  <a16:creationId xmlns:a16="http://schemas.microsoft.com/office/drawing/2014/main" id="{B61AEEFB-5C74-47FF-AFEB-C8A56330E109}"/>
                </a:ext>
              </a:extLst>
            </p:cNvPr>
            <p:cNvCxnSpPr>
              <a:stCxn id="46" idx="2"/>
            </p:cNvCxnSpPr>
            <p:nvPr/>
          </p:nvCxnSpPr>
          <p:spPr>
            <a:xfrm>
              <a:off x="5783459" y="3146287"/>
              <a:ext cx="587269" cy="1895128"/>
            </a:xfrm>
            <a:prstGeom prst="line">
              <a:avLst/>
            </a:prstGeom>
            <a:ln w="254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3" name="グループ化 42">
              <a:extLst>
                <a:ext uri="{FF2B5EF4-FFF2-40B4-BE49-F238E27FC236}">
                  <a16:creationId xmlns:a16="http://schemas.microsoft.com/office/drawing/2014/main" id="{134E48D0-BD26-4BF7-B47F-8FBA4D3AA2EE}"/>
                </a:ext>
              </a:extLst>
            </p:cNvPr>
            <p:cNvGrpSpPr/>
            <p:nvPr/>
          </p:nvGrpSpPr>
          <p:grpSpPr>
            <a:xfrm>
              <a:off x="2745394" y="2071970"/>
              <a:ext cx="8389764" cy="4578954"/>
              <a:chOff x="2725074" y="2115192"/>
              <a:chExt cx="8389764" cy="4578954"/>
            </a:xfrm>
          </p:grpSpPr>
          <p:pic>
            <p:nvPicPr>
              <p:cNvPr id="44" name="Picture 2">
                <a:extLst>
                  <a:ext uri="{FF2B5EF4-FFF2-40B4-BE49-F238E27FC236}">
                    <a16:creationId xmlns:a16="http://schemas.microsoft.com/office/drawing/2014/main" id="{DF46CD35-A155-4750-BCBE-D21A7C7ACB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12601">
                <a:off x="2725074" y="2115193"/>
                <a:ext cx="1233049" cy="117744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a:extLst>
                  <a:ext uri="{FF2B5EF4-FFF2-40B4-BE49-F238E27FC236}">
                    <a16:creationId xmlns:a16="http://schemas.microsoft.com/office/drawing/2014/main" id="{A928B2B6-90A9-481B-8390-DE97670DDC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31975" flipH="1">
                <a:off x="8212811" y="2115192"/>
                <a:ext cx="1233049" cy="117744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a:extLst>
                  <a:ext uri="{FF2B5EF4-FFF2-40B4-BE49-F238E27FC236}">
                    <a16:creationId xmlns:a16="http://schemas.microsoft.com/office/drawing/2014/main" id="{1AF5B687-158D-450F-8737-2C5E71EF24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65785">
                <a:off x="5479476" y="2115194"/>
                <a:ext cx="1233049" cy="1177447"/>
              </a:xfrm>
              <a:prstGeom prst="rect">
                <a:avLst/>
              </a:prstGeom>
              <a:noFill/>
              <a:extLst>
                <a:ext uri="{909E8E84-426E-40DD-AFC4-6F175D3DCCD1}">
                  <a14:hiddenFill xmlns:a14="http://schemas.microsoft.com/office/drawing/2010/main">
                    <a:solidFill>
                      <a:srgbClr val="FFFFFF"/>
                    </a:solidFill>
                  </a14:hiddenFill>
                </a:ext>
              </a:extLst>
            </p:spPr>
          </p:pic>
          <p:sp>
            <p:nvSpPr>
              <p:cNvPr id="47" name="四角形: 角を丸くする 46">
                <a:extLst>
                  <a:ext uri="{FF2B5EF4-FFF2-40B4-BE49-F238E27FC236}">
                    <a16:creationId xmlns:a16="http://schemas.microsoft.com/office/drawing/2014/main" id="{7FE0FCC7-A156-4767-8FBC-6A7D30B15338}"/>
                  </a:ext>
                </a:extLst>
              </p:cNvPr>
              <p:cNvSpPr/>
              <p:nvPr/>
            </p:nvSpPr>
            <p:spPr>
              <a:xfrm>
                <a:off x="3187144" y="5839961"/>
                <a:ext cx="3306257" cy="8428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tx1"/>
                    </a:solidFill>
                    <a:latin typeface="Meiryo UI" panose="020B0604030504040204" pitchFamily="34" charset="-128"/>
                    <a:ea typeface="Meiryo UI" panose="020B0604030504040204" pitchFamily="34" charset="-128"/>
                  </a:rPr>
                  <a:t>TRUE</a:t>
                </a:r>
                <a:r>
                  <a:rPr kumimoji="1" lang="en-US" altLang="ja-JP" sz="1400">
                    <a:solidFill>
                      <a:schemeClr val="tx1"/>
                    </a:solidFill>
                    <a:latin typeface="Meiryo UI" panose="020B0604030504040204" pitchFamily="34" charset="-128"/>
                    <a:ea typeface="Meiryo UI" panose="020B0604030504040204" pitchFamily="34" charset="-128"/>
                  </a:rPr>
                  <a:t> POSITION</a:t>
                </a:r>
                <a:endParaRPr kumimoji="1" lang="ja-JP" altLang="en-US" sz="1400">
                  <a:solidFill>
                    <a:schemeClr val="tx1"/>
                  </a:solidFill>
                  <a:latin typeface="Meiryo UI" panose="020B0604030504040204" pitchFamily="34" charset="-128"/>
                  <a:ea typeface="Meiryo UI" panose="020B0604030504040204" pitchFamily="34" charset="-128"/>
                </a:endParaRPr>
              </a:p>
            </p:txBody>
          </p:sp>
          <p:sp>
            <p:nvSpPr>
              <p:cNvPr id="48" name="四角形: 角を丸くする 47">
                <a:extLst>
                  <a:ext uri="{FF2B5EF4-FFF2-40B4-BE49-F238E27FC236}">
                    <a16:creationId xmlns:a16="http://schemas.microsoft.com/office/drawing/2014/main" id="{5E26C049-82A5-46DA-AAE7-19F7DAAB0E67}"/>
                  </a:ext>
                </a:extLst>
              </p:cNvPr>
              <p:cNvSpPr/>
              <p:nvPr/>
            </p:nvSpPr>
            <p:spPr>
              <a:xfrm>
                <a:off x="8037169" y="5816754"/>
                <a:ext cx="2903584" cy="877392"/>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solidFill>
                      <a:srgbClr val="FF0000"/>
                    </a:solidFill>
                    <a:latin typeface="Meiryo UI" panose="020B0604030504040204" pitchFamily="34" charset="-128"/>
                    <a:ea typeface="Meiryo UI" panose="020B0604030504040204" pitchFamily="34" charset="-128"/>
                  </a:rPr>
                  <a:t>MISS POSITION</a:t>
                </a:r>
                <a:endParaRPr kumimoji="1" lang="ja-JP" altLang="en-US" sz="1400">
                  <a:solidFill>
                    <a:srgbClr val="FF0000"/>
                  </a:solidFill>
                  <a:latin typeface="Meiryo UI" panose="020B0604030504040204" pitchFamily="34" charset="-128"/>
                  <a:ea typeface="Meiryo UI" panose="020B0604030504040204" pitchFamily="34" charset="-128"/>
                </a:endParaRPr>
              </a:p>
            </p:txBody>
          </p:sp>
          <p:cxnSp>
            <p:nvCxnSpPr>
              <p:cNvPr id="49" name="直線コネクタ 48">
                <a:extLst>
                  <a:ext uri="{FF2B5EF4-FFF2-40B4-BE49-F238E27FC236}">
                    <a16:creationId xmlns:a16="http://schemas.microsoft.com/office/drawing/2014/main" id="{E8E56D19-363C-405E-B597-0DBE26148139}"/>
                  </a:ext>
                </a:extLst>
              </p:cNvPr>
              <p:cNvCxnSpPr>
                <a:stCxn id="44" idx="2"/>
              </p:cNvCxnSpPr>
              <p:nvPr/>
            </p:nvCxnSpPr>
            <p:spPr>
              <a:xfrm>
                <a:off x="3187143" y="3272018"/>
                <a:ext cx="3163265" cy="1812619"/>
              </a:xfrm>
              <a:prstGeom prst="line">
                <a:avLst/>
              </a:prstGeom>
              <a:ln w="254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直線コネクタ 49">
                <a:extLst>
                  <a:ext uri="{FF2B5EF4-FFF2-40B4-BE49-F238E27FC236}">
                    <a16:creationId xmlns:a16="http://schemas.microsoft.com/office/drawing/2014/main" id="{3BA78C20-304F-4CA7-AAB6-A9D71F668117}"/>
                  </a:ext>
                </a:extLst>
              </p:cNvPr>
              <p:cNvCxnSpPr>
                <a:stCxn id="45" idx="2"/>
              </p:cNvCxnSpPr>
              <p:nvPr/>
            </p:nvCxnSpPr>
            <p:spPr>
              <a:xfrm flipH="1">
                <a:off x="6350408" y="3278008"/>
                <a:ext cx="2609362" cy="1806629"/>
              </a:xfrm>
              <a:prstGeom prst="line">
                <a:avLst/>
              </a:prstGeom>
              <a:ln w="2540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直線コネクタ 50">
                <a:extLst>
                  <a:ext uri="{FF2B5EF4-FFF2-40B4-BE49-F238E27FC236}">
                    <a16:creationId xmlns:a16="http://schemas.microsoft.com/office/drawing/2014/main" id="{68CBED60-7048-4F77-BCCA-35B4E80397B7}"/>
                  </a:ext>
                </a:extLst>
              </p:cNvPr>
              <p:cNvCxnSpPr>
                <a:stCxn id="44" idx="2"/>
              </p:cNvCxnSpPr>
              <p:nvPr/>
            </p:nvCxnSpPr>
            <p:spPr>
              <a:xfrm>
                <a:off x="3187143" y="3272018"/>
                <a:ext cx="5479583" cy="1823492"/>
              </a:xfrm>
              <a:prstGeom prst="line">
                <a:avLst/>
              </a:prstGeom>
              <a:ln w="47625" cap="flat" cmpd="sng" algn="ctr">
                <a:solidFill>
                  <a:srgbClr val="FF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2" name="直線コネクタ 51">
                <a:extLst>
                  <a:ext uri="{FF2B5EF4-FFF2-40B4-BE49-F238E27FC236}">
                    <a16:creationId xmlns:a16="http://schemas.microsoft.com/office/drawing/2014/main" id="{DFFC2ADD-BD08-4DF6-9A32-3906BA5A26B0}"/>
                  </a:ext>
                </a:extLst>
              </p:cNvPr>
              <p:cNvCxnSpPr>
                <a:stCxn id="46" idx="2"/>
              </p:cNvCxnSpPr>
              <p:nvPr/>
            </p:nvCxnSpPr>
            <p:spPr>
              <a:xfrm>
                <a:off x="5763139" y="3189509"/>
                <a:ext cx="2903587" cy="1906001"/>
              </a:xfrm>
              <a:prstGeom prst="line">
                <a:avLst/>
              </a:prstGeom>
              <a:ln w="47625" cap="flat" cmpd="sng" algn="ctr">
                <a:solidFill>
                  <a:srgbClr val="FF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53" name="直線コネクタ 52">
                <a:extLst>
                  <a:ext uri="{FF2B5EF4-FFF2-40B4-BE49-F238E27FC236}">
                    <a16:creationId xmlns:a16="http://schemas.microsoft.com/office/drawing/2014/main" id="{6FDD7AE4-669E-4C44-9A7B-F46BAFABC4AC}"/>
                  </a:ext>
                </a:extLst>
              </p:cNvPr>
              <p:cNvCxnSpPr>
                <a:stCxn id="45" idx="2"/>
              </p:cNvCxnSpPr>
              <p:nvPr/>
            </p:nvCxnSpPr>
            <p:spPr>
              <a:xfrm flipH="1">
                <a:off x="8666726" y="3278008"/>
                <a:ext cx="293044" cy="1817502"/>
              </a:xfrm>
              <a:prstGeom prst="line">
                <a:avLst/>
              </a:prstGeom>
              <a:ln w="47625" cap="flat" cmpd="sng" algn="ctr">
                <a:solidFill>
                  <a:srgbClr val="FF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54" name="Picture 4">
                <a:extLst>
                  <a:ext uri="{FF2B5EF4-FFF2-40B4-BE49-F238E27FC236}">
                    <a16:creationId xmlns:a16="http://schemas.microsoft.com/office/drawing/2014/main" id="{E0310CE4-8F55-4D07-B21D-6332E4216BB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03894" y="4001294"/>
                <a:ext cx="2710944" cy="206370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a:extLst>
                  <a:ext uri="{FF2B5EF4-FFF2-40B4-BE49-F238E27FC236}">
                    <a16:creationId xmlns:a16="http://schemas.microsoft.com/office/drawing/2014/main" id="{7AB29C8C-ED3E-479C-804C-6566B5010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2365" y="4001294"/>
                <a:ext cx="2710944" cy="2063706"/>
              </a:xfrm>
              <a:prstGeom prst="rect">
                <a:avLst/>
              </a:prstGeom>
              <a:noFill/>
              <a:extLst>
                <a:ext uri="{909E8E84-426E-40DD-AFC4-6F175D3DCCD1}">
                  <a14:hiddenFill xmlns:a14="http://schemas.microsoft.com/office/drawing/2010/main">
                    <a:solidFill>
                      <a:srgbClr val="FFFFFF"/>
                    </a:solidFill>
                  </a14:hiddenFill>
                </a:ext>
              </a:extLst>
            </p:spPr>
          </p:pic>
          <p:pic>
            <p:nvPicPr>
              <p:cNvPr id="56" name="グラフィックス 55" descr="線矢印: 緩い曲線">
                <a:extLst>
                  <a:ext uri="{FF2B5EF4-FFF2-40B4-BE49-F238E27FC236}">
                    <a16:creationId xmlns:a16="http://schemas.microsoft.com/office/drawing/2014/main" id="{4850BBE7-4A30-4954-9506-7F5F071C98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93401" y="5143999"/>
                <a:ext cx="1961097" cy="1139517"/>
              </a:xfrm>
              <a:prstGeom prst="rect">
                <a:avLst/>
              </a:prstGeom>
            </p:spPr>
          </p:pic>
        </p:grpSp>
      </p:grpSp>
      <p:pic>
        <p:nvPicPr>
          <p:cNvPr id="1026" name="Picture 2" descr="ウイルスに感染したEメールのイラスト | かわいいフリー素材集 いらすとや">
            <a:extLst>
              <a:ext uri="{FF2B5EF4-FFF2-40B4-BE49-F238E27FC236}">
                <a16:creationId xmlns:a16="http://schemas.microsoft.com/office/drawing/2014/main" id="{25C02F67-A6B1-4CAC-9C49-08085C4BE9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06596" y="3605768"/>
            <a:ext cx="1374087" cy="1381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ウイルスに感染したUSBメモリのイラスト | かわいいフリー素材集 いらすとや">
            <a:extLst>
              <a:ext uri="{FF2B5EF4-FFF2-40B4-BE49-F238E27FC236}">
                <a16:creationId xmlns:a16="http://schemas.microsoft.com/office/drawing/2014/main" id="{C23EA52E-93FC-4D5D-942F-584FA7142F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8771" y="2915690"/>
            <a:ext cx="1333720" cy="1231916"/>
          </a:xfrm>
          <a:prstGeom prst="rect">
            <a:avLst/>
          </a:prstGeom>
          <a:noFill/>
          <a:extLst>
            <a:ext uri="{909E8E84-426E-40DD-AFC4-6F175D3DCCD1}">
              <a14:hiddenFill xmlns:a14="http://schemas.microsoft.com/office/drawing/2010/main">
                <a:solidFill>
                  <a:srgbClr val="FFFFFF"/>
                </a:solidFill>
              </a14:hiddenFill>
            </a:ext>
          </a:extLst>
        </p:spPr>
      </p:pic>
      <p:sp>
        <p:nvSpPr>
          <p:cNvPr id="4" name="コンテンツ プレースホルダー 2">
            <a:extLst>
              <a:ext uri="{FF2B5EF4-FFF2-40B4-BE49-F238E27FC236}">
                <a16:creationId xmlns:a16="http://schemas.microsoft.com/office/drawing/2014/main" id="{B9ECA35A-89B1-B6A1-AC49-6B0D40917B32}"/>
              </a:ext>
            </a:extLst>
          </p:cNvPr>
          <p:cNvSpPr txBox="1">
            <a:spLocks/>
          </p:cNvSpPr>
          <p:nvPr/>
        </p:nvSpPr>
        <p:spPr>
          <a:xfrm>
            <a:off x="379645" y="5675761"/>
            <a:ext cx="3491316" cy="717419"/>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Font typeface="Wingdings 3" charset="2"/>
              <a:buNone/>
            </a:pPr>
            <a:r>
              <a:rPr kumimoji="1" lang="en-US" altLang="ja-JP">
                <a:latin typeface="Meiryo UI" panose="020B0604030504040204" pitchFamily="34" charset="-128"/>
                <a:ea typeface="Meiryo UI" panose="020B0604030504040204" pitchFamily="34" charset="-128"/>
                <a:cs typeface="Arial" panose="020B0604020202020204" pitchFamily="34" charset="0"/>
              </a:rPr>
              <a:t>*GNSS – Global Navigation Satellite System</a:t>
            </a:r>
            <a:endParaRPr kumimoji="1" lang="ja-JP" altLang="en-US">
              <a:latin typeface="Meiryo UI" panose="020B0604030504040204" pitchFamily="34" charset="-128"/>
              <a:ea typeface="Meiryo UI" panose="020B0604030504040204" pitchFamily="34" charset="-128"/>
              <a:cs typeface="Arial" panose="020B0604020202020204" pitchFamily="34" charset="0"/>
            </a:endParaRPr>
          </a:p>
        </p:txBody>
      </p:sp>
    </p:spTree>
    <p:extLst>
      <p:ext uri="{BB962C8B-B14F-4D97-AF65-F5344CB8AC3E}">
        <p14:creationId xmlns:p14="http://schemas.microsoft.com/office/powerpoint/2010/main" val="1808998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62A1-85D7-6FF6-CA19-8BFB576A928C}"/>
              </a:ext>
            </a:extLst>
          </p:cNvPr>
          <p:cNvSpPr>
            <a:spLocks noGrp="1"/>
          </p:cNvSpPr>
          <p:nvPr>
            <p:ph type="title"/>
          </p:nvPr>
        </p:nvSpPr>
        <p:spPr/>
        <p:txBody>
          <a:bodyPr/>
          <a:lstStyle/>
          <a:p>
            <a:r>
              <a:rPr lang="en-US">
                <a:latin typeface="Meiryo UI" panose="020B0604030504040204" pitchFamily="34" charset="-128"/>
                <a:ea typeface="Meiryo UI" panose="020B0604030504040204" pitchFamily="34" charset="-128"/>
                <a:cs typeface="Arial" panose="020B0604020202020204" pitchFamily="34" charset="0"/>
              </a:rPr>
              <a:t>Types of Cyber Attacks</a:t>
            </a:r>
          </a:p>
        </p:txBody>
      </p:sp>
      <p:sp>
        <p:nvSpPr>
          <p:cNvPr id="3" name="Content Placeholder 2">
            <a:extLst>
              <a:ext uri="{FF2B5EF4-FFF2-40B4-BE49-F238E27FC236}">
                <a16:creationId xmlns:a16="http://schemas.microsoft.com/office/drawing/2014/main" id="{168134E9-23EC-71A0-AADA-0AF4E3E727E6}"/>
              </a:ext>
            </a:extLst>
          </p:cNvPr>
          <p:cNvSpPr>
            <a:spLocks noGrp="1"/>
          </p:cNvSpPr>
          <p:nvPr>
            <p:ph idx="1"/>
          </p:nvPr>
        </p:nvSpPr>
        <p:spPr>
          <a:xfrm>
            <a:off x="146304" y="1339702"/>
            <a:ext cx="11827982" cy="5518298"/>
          </a:xfrm>
        </p:spPr>
        <p:txBody>
          <a:bodyPr>
            <a:normAutofit/>
          </a:bodyPr>
          <a:lstStyle/>
          <a:p>
            <a:pPr marL="0" indent="0">
              <a:buNone/>
            </a:pPr>
            <a:r>
              <a:rPr lang="en-US" sz="3600">
                <a:latin typeface="Meiryo UI" panose="020B0604030504040204" pitchFamily="34" charset="-128"/>
                <a:ea typeface="Meiryo UI" panose="020B0604030504040204" pitchFamily="34" charset="-128"/>
              </a:rPr>
              <a:t>Malware</a:t>
            </a:r>
          </a:p>
          <a:p>
            <a:pPr marL="0" indent="0">
              <a:buNone/>
            </a:pPr>
            <a:r>
              <a:rPr lang="ja-JP" altLang="en-US" sz="2800">
                <a:latin typeface="Meiryo UI" panose="020B0604030504040204" pitchFamily="34" charset="-128"/>
                <a:ea typeface="Meiryo UI" panose="020B0604030504040204" pitchFamily="34" charset="-128"/>
              </a:rPr>
              <a:t>→</a:t>
            </a:r>
            <a:r>
              <a:rPr lang="en-US" sz="2800">
                <a:latin typeface="Meiryo UI" panose="020B0604030504040204" pitchFamily="34" charset="-128"/>
                <a:ea typeface="Meiryo UI" panose="020B0604030504040204" pitchFamily="34" charset="-128"/>
              </a:rPr>
              <a:t>A malicious software designed to access or damage a computer.</a:t>
            </a:r>
          </a:p>
          <a:p>
            <a:pPr marL="0" indent="0">
              <a:buNone/>
            </a:pPr>
            <a:r>
              <a:rPr lang="en-US" altLang="ja-JP" sz="2400">
                <a:latin typeface="Meiryo UI" panose="020B0604030504040204" pitchFamily="34" charset="-128"/>
                <a:ea typeface="Meiryo UI" panose="020B0604030504040204" pitchFamily="34" charset="-128"/>
              </a:rPr>
              <a:t>【</a:t>
            </a:r>
            <a:r>
              <a:rPr lang="en-US" sz="2400">
                <a:latin typeface="Meiryo UI" panose="020B0604030504040204" pitchFamily="34" charset="-128"/>
                <a:ea typeface="Meiryo UI" panose="020B0604030504040204" pitchFamily="34" charset="-128"/>
              </a:rPr>
              <a:t>Types of Malware</a:t>
            </a:r>
            <a:r>
              <a:rPr lang="en-US" altLang="ja-JP" sz="2400">
                <a:latin typeface="Meiryo UI" panose="020B0604030504040204" pitchFamily="34" charset="-128"/>
                <a:ea typeface="Meiryo UI" panose="020B0604030504040204" pitchFamily="34" charset="-128"/>
              </a:rPr>
              <a:t>】</a:t>
            </a:r>
            <a:endParaRPr lang="en-US" sz="2400">
              <a:latin typeface="Meiryo UI" panose="020B0604030504040204" pitchFamily="34" charset="-128"/>
              <a:ea typeface="Meiryo UI" panose="020B0604030504040204" pitchFamily="34" charset="-128"/>
            </a:endParaRPr>
          </a:p>
          <a:p>
            <a:r>
              <a:rPr lang="en-US">
                <a:latin typeface="Meiryo UI" panose="020B0604030504040204" pitchFamily="34" charset="-128"/>
                <a:ea typeface="Meiryo UI" panose="020B0604030504040204" pitchFamily="34" charset="-128"/>
              </a:rPr>
              <a:t>Viruses</a:t>
            </a:r>
            <a:r>
              <a:rPr lang="ja-JP" altLang="en-US">
                <a:latin typeface="Meiryo UI" panose="020B0604030504040204" pitchFamily="34" charset="-128"/>
                <a:ea typeface="Meiryo UI" panose="020B0604030504040204" pitchFamily="34" charset="-128"/>
              </a:rPr>
              <a:t>→</a:t>
            </a:r>
            <a:r>
              <a:rPr lang="en-US">
                <a:latin typeface="Meiryo UI" panose="020B0604030504040204" pitchFamily="34" charset="-128"/>
                <a:ea typeface="Meiryo UI" panose="020B0604030504040204" pitchFamily="34" charset="-128"/>
              </a:rPr>
              <a:t>Small program or script that infect systems or networks. Can create, move or erase files.</a:t>
            </a:r>
          </a:p>
          <a:p>
            <a:r>
              <a:rPr lang="en-US">
                <a:latin typeface="Meiryo UI" panose="020B0604030504040204" pitchFamily="34" charset="-128"/>
                <a:ea typeface="Meiryo UI" panose="020B0604030504040204" pitchFamily="34" charset="-128"/>
              </a:rPr>
              <a:t>Worms</a:t>
            </a:r>
            <a:r>
              <a:rPr lang="ja-JP" altLang="en-US">
                <a:latin typeface="Meiryo UI" panose="020B0604030504040204" pitchFamily="34" charset="-128"/>
                <a:ea typeface="Meiryo UI" panose="020B0604030504040204" pitchFamily="34" charset="-128"/>
              </a:rPr>
              <a:t>→</a:t>
            </a:r>
            <a:r>
              <a:rPr lang="en-US" altLang="ja-JP">
                <a:latin typeface="Meiryo UI" panose="020B0604030504040204" pitchFamily="34" charset="-128"/>
                <a:ea typeface="Meiryo UI" panose="020B0604030504040204" pitchFamily="34" charset="-128"/>
              </a:rPr>
              <a:t>Similar</a:t>
            </a:r>
            <a:r>
              <a:rPr lang="en-US">
                <a:latin typeface="Meiryo UI" panose="020B0604030504040204" pitchFamily="34" charset="-128"/>
                <a:ea typeface="Meiryo UI" panose="020B0604030504040204" pitchFamily="34" charset="-128"/>
              </a:rPr>
              <a:t> to viruses but designed to infect multiple systems or computers.</a:t>
            </a:r>
          </a:p>
          <a:p>
            <a:r>
              <a:rPr lang="en-US">
                <a:latin typeface="Meiryo UI" panose="020B0604030504040204" pitchFamily="34" charset="-128"/>
                <a:ea typeface="Meiryo UI" panose="020B0604030504040204" pitchFamily="34" charset="-128"/>
              </a:rPr>
              <a:t>Trojan</a:t>
            </a:r>
            <a:r>
              <a:rPr lang="ja-JP" altLang="en-US">
                <a:latin typeface="Meiryo UI" panose="020B0604030504040204" pitchFamily="34" charset="-128"/>
                <a:ea typeface="Meiryo UI" panose="020B0604030504040204" pitchFamily="34" charset="-128"/>
              </a:rPr>
              <a:t>→</a:t>
            </a:r>
            <a:r>
              <a:rPr lang="en-US">
                <a:latin typeface="Meiryo UI" panose="020B0604030504040204" pitchFamily="34" charset="-128"/>
                <a:ea typeface="Meiryo UI" panose="020B0604030504040204" pitchFamily="34" charset="-128"/>
              </a:rPr>
              <a:t>Disguises itself as legitimate software but designed to retrieve sensitive data.</a:t>
            </a:r>
          </a:p>
          <a:p>
            <a:r>
              <a:rPr lang="en-US">
                <a:latin typeface="Meiryo UI" panose="020B0604030504040204" pitchFamily="34" charset="-128"/>
                <a:ea typeface="Meiryo UI" panose="020B0604030504040204" pitchFamily="34" charset="-128"/>
              </a:rPr>
              <a:t>Spyware</a:t>
            </a:r>
            <a:r>
              <a:rPr lang="ja-JP" altLang="en-US">
                <a:latin typeface="Meiryo UI" panose="020B0604030504040204" pitchFamily="34" charset="-128"/>
                <a:ea typeface="Meiryo UI" panose="020B0604030504040204" pitchFamily="34" charset="-128"/>
              </a:rPr>
              <a:t>→</a:t>
            </a:r>
            <a:r>
              <a:rPr lang="en-US" altLang="ja-JP">
                <a:latin typeface="Meiryo UI" panose="020B0604030504040204" pitchFamily="34" charset="-128"/>
                <a:ea typeface="Meiryo UI" panose="020B0604030504040204" pitchFamily="34" charset="-128"/>
              </a:rPr>
              <a:t>Spies on a computer and can capture information such as (web browsing habits, emails, usernames, passwords and credit card information)</a:t>
            </a:r>
          </a:p>
          <a:p>
            <a:r>
              <a:rPr lang="en-US">
                <a:latin typeface="Meiryo UI" panose="020B0604030504040204" pitchFamily="34" charset="-128"/>
                <a:ea typeface="Meiryo UI" panose="020B0604030504040204" pitchFamily="34" charset="-128"/>
              </a:rPr>
              <a:t>Pop-up Ads (Adware)</a:t>
            </a:r>
            <a:r>
              <a:rPr lang="ja-JP" altLang="en-US">
                <a:latin typeface="Meiryo UI" panose="020B0604030504040204" pitchFamily="34" charset="-128"/>
                <a:ea typeface="Meiryo UI" panose="020B0604030504040204" pitchFamily="34" charset="-128"/>
              </a:rPr>
              <a:t>→</a:t>
            </a:r>
            <a:r>
              <a:rPr lang="en-US" altLang="ja-JP">
                <a:latin typeface="Meiryo UI" panose="020B0604030504040204" pitchFamily="34" charset="-128"/>
                <a:ea typeface="Meiryo UI" panose="020B0604030504040204" pitchFamily="34" charset="-128"/>
              </a:rPr>
              <a:t>Appear in their own window in a browser that contains malware.</a:t>
            </a:r>
            <a:endParaRPr lang="en-US">
              <a:latin typeface="Meiryo UI" panose="020B0604030504040204" pitchFamily="34" charset="-128"/>
              <a:ea typeface="Meiryo UI" panose="020B0604030504040204" pitchFamily="34" charset="-128"/>
            </a:endParaRPr>
          </a:p>
          <a:p>
            <a:r>
              <a:rPr lang="en-US">
                <a:latin typeface="Meiryo UI" panose="020B0604030504040204" pitchFamily="34" charset="-128"/>
                <a:ea typeface="Meiryo UI" panose="020B0604030504040204" pitchFamily="34" charset="-128"/>
              </a:rPr>
              <a:t>Browser Hijacker</a:t>
            </a:r>
            <a:r>
              <a:rPr lang="ja-JP" altLang="en-US">
                <a:latin typeface="Meiryo UI" panose="020B0604030504040204" pitchFamily="34" charset="-128"/>
                <a:ea typeface="Meiryo UI" panose="020B0604030504040204" pitchFamily="34" charset="-128"/>
              </a:rPr>
              <a:t>→</a:t>
            </a:r>
            <a:r>
              <a:rPr lang="en-US" altLang="ja-JP">
                <a:latin typeface="Meiryo UI" panose="020B0604030504040204" pitchFamily="34" charset="-128"/>
                <a:ea typeface="Meiryo UI" panose="020B0604030504040204" pitchFamily="34" charset="-128"/>
              </a:rPr>
              <a:t>Infects a computer via adware and make changes to browser’s settings.</a:t>
            </a:r>
            <a:endParaRPr lang="en-US">
              <a:latin typeface="Meiryo UI" panose="020B0604030504040204" pitchFamily="34" charset="-128"/>
              <a:ea typeface="Meiryo UI" panose="020B0604030504040204" pitchFamily="34" charset="-128"/>
            </a:endParaRPr>
          </a:p>
          <a:p>
            <a:r>
              <a:rPr lang="en-US">
                <a:latin typeface="Meiryo UI" panose="020B0604030504040204" pitchFamily="34" charset="-128"/>
                <a:ea typeface="Meiryo UI" panose="020B0604030504040204" pitchFamily="34" charset="-128"/>
              </a:rPr>
              <a:t>Ransomware</a:t>
            </a:r>
            <a:r>
              <a:rPr lang="ja-JP" altLang="en-US">
                <a:latin typeface="Meiryo UI" panose="020B0604030504040204" pitchFamily="34" charset="-128"/>
                <a:ea typeface="Meiryo UI" panose="020B0604030504040204" pitchFamily="34" charset="-128"/>
              </a:rPr>
              <a:t>→</a:t>
            </a:r>
            <a:r>
              <a:rPr lang="en-US">
                <a:latin typeface="Meiryo UI" panose="020B0604030504040204" pitchFamily="34" charset="-128"/>
                <a:ea typeface="Meiryo UI" panose="020B0604030504040204" pitchFamily="34" charset="-128"/>
              </a:rPr>
              <a:t>Encrypts data so that files cannot be accessed. </a:t>
            </a:r>
            <a:endParaRPr lang="en-US" sz="3600">
              <a:latin typeface="Meiryo UI" panose="020B0604030504040204" pitchFamily="34" charset="-128"/>
              <a:ea typeface="Meiryo UI" panose="020B0604030504040204" pitchFamily="34" charset="-128"/>
            </a:endParaRPr>
          </a:p>
          <a:p>
            <a:pPr marL="0" indent="0">
              <a:buNone/>
            </a:pPr>
            <a:endParaRPr lang="en-US" sz="3600">
              <a:latin typeface="Meiryo UI" panose="020B0604030504040204" pitchFamily="34" charset="-128"/>
              <a:ea typeface="Meiryo UI" panose="020B0604030504040204" pitchFamily="34" charset="-128"/>
            </a:endParaRPr>
          </a:p>
          <a:p>
            <a:pPr marL="0" indent="0">
              <a:buNone/>
            </a:pPr>
            <a:endParaRPr lang="en-US" sz="16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059006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10F21-5F51-FCAB-15B6-ED587E20FC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1C032-D7B9-0784-07DC-7BDA2833A930}"/>
              </a:ext>
            </a:extLst>
          </p:cNvPr>
          <p:cNvSpPr>
            <a:spLocks noGrp="1"/>
          </p:cNvSpPr>
          <p:nvPr>
            <p:ph type="title"/>
          </p:nvPr>
        </p:nvSpPr>
        <p:spPr/>
        <p:txBody>
          <a:bodyPr/>
          <a:lstStyle/>
          <a:p>
            <a:r>
              <a:rPr lang="en-US">
                <a:latin typeface="Meiryo UI" panose="020B0604030504040204" pitchFamily="34" charset="-128"/>
                <a:ea typeface="Meiryo UI" panose="020B0604030504040204" pitchFamily="34" charset="-128"/>
                <a:cs typeface="Arial" panose="020B0604020202020204" pitchFamily="34" charset="0"/>
              </a:rPr>
              <a:t>Types of Cyber Attacks</a:t>
            </a:r>
          </a:p>
        </p:txBody>
      </p:sp>
      <p:sp>
        <p:nvSpPr>
          <p:cNvPr id="3" name="Content Placeholder 2">
            <a:extLst>
              <a:ext uri="{FF2B5EF4-FFF2-40B4-BE49-F238E27FC236}">
                <a16:creationId xmlns:a16="http://schemas.microsoft.com/office/drawing/2014/main" id="{AA5A501D-18A0-4D40-8BAD-1D862F52E54E}"/>
              </a:ext>
            </a:extLst>
          </p:cNvPr>
          <p:cNvSpPr>
            <a:spLocks noGrp="1"/>
          </p:cNvSpPr>
          <p:nvPr>
            <p:ph idx="1"/>
          </p:nvPr>
        </p:nvSpPr>
        <p:spPr>
          <a:xfrm>
            <a:off x="146304" y="1339702"/>
            <a:ext cx="11676888" cy="3341155"/>
          </a:xfrm>
        </p:spPr>
        <p:txBody>
          <a:bodyPr>
            <a:normAutofit/>
          </a:bodyPr>
          <a:lstStyle/>
          <a:p>
            <a:pPr marL="0" indent="0">
              <a:buNone/>
            </a:pPr>
            <a:r>
              <a:rPr lang="en-US" sz="3600">
                <a:latin typeface="Meiryo UI" panose="020B0604030504040204" pitchFamily="34" charset="-128"/>
                <a:ea typeface="Meiryo UI" panose="020B0604030504040204" pitchFamily="34" charset="-128"/>
              </a:rPr>
              <a:t>DDoS (Distributed Denial of Services)</a:t>
            </a:r>
          </a:p>
          <a:p>
            <a:r>
              <a:rPr lang="en-US" sz="2800">
                <a:latin typeface="Meiryo UI" panose="020B0604030504040204" pitchFamily="34" charset="-128"/>
                <a:ea typeface="Meiryo UI" panose="020B0604030504040204" pitchFamily="34" charset="-128"/>
              </a:rPr>
              <a:t>Aim to overload a network by sending a huge number of data requests to that network.</a:t>
            </a:r>
          </a:p>
          <a:p>
            <a:r>
              <a:rPr lang="en-US" sz="2800">
                <a:latin typeface="Meiryo UI" panose="020B0604030504040204" pitchFamily="34" charset="-128"/>
                <a:ea typeface="Meiryo UI" panose="020B0604030504040204" pitchFamily="34" charset="-128"/>
              </a:rPr>
              <a:t>This causes it to crash or slow down </a:t>
            </a:r>
            <a:r>
              <a:rPr lang="en-US" sz="2800" err="1">
                <a:latin typeface="Meiryo UI" panose="020B0604030504040204" pitchFamily="34" charset="-128"/>
                <a:ea typeface="Meiryo UI" panose="020B0604030504040204" pitchFamily="34" charset="-128"/>
              </a:rPr>
              <a:t>significally</a:t>
            </a:r>
            <a:r>
              <a:rPr lang="en-US" sz="2800">
                <a:latin typeface="Meiryo UI" panose="020B0604030504040204" pitchFamily="34" charset="-128"/>
                <a:ea typeface="Meiryo UI" panose="020B0604030504040204" pitchFamily="34" charset="-128"/>
              </a:rPr>
              <a:t>.</a:t>
            </a:r>
          </a:p>
          <a:p>
            <a:r>
              <a:rPr lang="en-US" sz="2800">
                <a:latin typeface="Meiryo UI" panose="020B0604030504040204" pitchFamily="34" charset="-128"/>
                <a:ea typeface="Meiryo UI" panose="020B0604030504040204" pitchFamily="34" charset="-128"/>
              </a:rPr>
              <a:t>It can affect all devices connected to an infected network.</a:t>
            </a:r>
          </a:p>
          <a:p>
            <a:pPr marL="0" indent="0">
              <a:buNone/>
            </a:pPr>
            <a:endParaRPr lang="en-US" sz="3600">
              <a:latin typeface="Meiryo UI" panose="020B0604030504040204" pitchFamily="34" charset="-128"/>
              <a:ea typeface="Meiryo UI" panose="020B0604030504040204" pitchFamily="34" charset="-128"/>
            </a:endParaRPr>
          </a:p>
          <a:p>
            <a:pPr marL="0" indent="0">
              <a:buNone/>
            </a:pPr>
            <a:endParaRPr lang="en-US" sz="16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66115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46D0-B198-19A5-7AC9-F688F3B6A1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9F2BC-CD41-9317-5510-1802A0819E10}"/>
              </a:ext>
            </a:extLst>
          </p:cNvPr>
          <p:cNvSpPr>
            <a:spLocks noGrp="1"/>
          </p:cNvSpPr>
          <p:nvPr>
            <p:ph type="title"/>
          </p:nvPr>
        </p:nvSpPr>
        <p:spPr>
          <a:xfrm>
            <a:off x="646111" y="478970"/>
            <a:ext cx="9404723" cy="1374277"/>
          </a:xfrm>
        </p:spPr>
        <p:txBody>
          <a:bodyPr/>
          <a:lstStyle/>
          <a:p>
            <a:r>
              <a:rPr lang="en-US">
                <a:latin typeface="Meiryo UI" panose="020B0604030504040204" pitchFamily="34" charset="-128"/>
                <a:ea typeface="Meiryo UI" panose="020B0604030504040204" pitchFamily="34" charset="-128"/>
                <a:cs typeface="Arial" panose="020B0604020202020204" pitchFamily="34" charset="0"/>
              </a:rPr>
              <a:t>Types of Cyber Attacks</a:t>
            </a:r>
          </a:p>
        </p:txBody>
      </p:sp>
      <p:sp>
        <p:nvSpPr>
          <p:cNvPr id="3" name="Content Placeholder 2">
            <a:extLst>
              <a:ext uri="{FF2B5EF4-FFF2-40B4-BE49-F238E27FC236}">
                <a16:creationId xmlns:a16="http://schemas.microsoft.com/office/drawing/2014/main" id="{1105785D-9973-7323-1839-852EFC200723}"/>
              </a:ext>
            </a:extLst>
          </p:cNvPr>
          <p:cNvSpPr>
            <a:spLocks noGrp="1"/>
          </p:cNvSpPr>
          <p:nvPr>
            <p:ph idx="1"/>
          </p:nvPr>
        </p:nvSpPr>
        <p:spPr>
          <a:xfrm>
            <a:off x="146303" y="1339702"/>
            <a:ext cx="11762667" cy="5518298"/>
          </a:xfrm>
        </p:spPr>
        <p:txBody>
          <a:bodyPr>
            <a:normAutofit lnSpcReduction="10000"/>
          </a:bodyPr>
          <a:lstStyle/>
          <a:p>
            <a:pPr marL="0" indent="0">
              <a:buNone/>
            </a:pPr>
            <a:r>
              <a:rPr lang="en-US" sz="3600">
                <a:latin typeface="Meiryo UI" panose="020B0604030504040204" pitchFamily="34" charset="-128"/>
                <a:ea typeface="Meiryo UI" panose="020B0604030504040204" pitchFamily="34" charset="-128"/>
              </a:rPr>
              <a:t>Social Engineering</a:t>
            </a:r>
          </a:p>
          <a:p>
            <a:pPr marL="0" indent="0">
              <a:buNone/>
            </a:pPr>
            <a:r>
              <a:rPr lang="ja-JP" altLang="en-US" sz="3000">
                <a:latin typeface="Meiryo UI" panose="020B0604030504040204" pitchFamily="34" charset="-128"/>
                <a:ea typeface="Meiryo UI" panose="020B0604030504040204" pitchFamily="34" charset="-128"/>
              </a:rPr>
              <a:t>→</a:t>
            </a:r>
            <a:r>
              <a:rPr lang="en-US" sz="3000">
                <a:latin typeface="Meiryo UI" panose="020B0604030504040204" pitchFamily="34" charset="-128"/>
                <a:ea typeface="Meiryo UI" panose="020B0604030504040204" pitchFamily="34" charset="-128"/>
              </a:rPr>
              <a:t>Deliberate manipulation of people to gain unauthorized access to data, applications or systems.</a:t>
            </a:r>
          </a:p>
          <a:p>
            <a:pPr marL="0" indent="0">
              <a:buNone/>
            </a:pPr>
            <a:r>
              <a:rPr lang="en-US" altLang="ja-JP" sz="2400">
                <a:latin typeface="Meiryo UI" panose="020B0604030504040204" pitchFamily="34" charset="-128"/>
                <a:ea typeface="Meiryo UI" panose="020B0604030504040204" pitchFamily="34" charset="-128"/>
              </a:rPr>
              <a:t>【</a:t>
            </a:r>
            <a:r>
              <a:rPr lang="en-US" sz="2400">
                <a:latin typeface="Meiryo UI" panose="020B0604030504040204" pitchFamily="34" charset="-128"/>
                <a:ea typeface="Meiryo UI" panose="020B0604030504040204" pitchFamily="34" charset="-128"/>
              </a:rPr>
              <a:t>Types of Social Engineering</a:t>
            </a:r>
            <a:r>
              <a:rPr lang="en-US" altLang="ja-JP" sz="2400">
                <a:latin typeface="Meiryo UI" panose="020B0604030504040204" pitchFamily="34" charset="-128"/>
                <a:ea typeface="Meiryo UI" panose="020B0604030504040204" pitchFamily="34" charset="-128"/>
              </a:rPr>
              <a:t>】</a:t>
            </a:r>
            <a:endParaRPr lang="en-US" sz="2400">
              <a:latin typeface="Meiryo UI" panose="020B0604030504040204" pitchFamily="34" charset="-128"/>
              <a:ea typeface="Meiryo UI" panose="020B0604030504040204" pitchFamily="34" charset="-128"/>
            </a:endParaRPr>
          </a:p>
          <a:p>
            <a:r>
              <a:rPr lang="en-US">
                <a:latin typeface="Meiryo UI" panose="020B0604030504040204" pitchFamily="34" charset="-128"/>
                <a:ea typeface="Meiryo UI" panose="020B0604030504040204" pitchFamily="34" charset="-128"/>
              </a:rPr>
              <a:t>Phishing</a:t>
            </a:r>
            <a:r>
              <a:rPr lang="ja-JP" altLang="en-US">
                <a:latin typeface="Meiryo UI" panose="020B0604030504040204" pitchFamily="34" charset="-128"/>
                <a:ea typeface="Meiryo UI" panose="020B0604030504040204" pitchFamily="34" charset="-128"/>
              </a:rPr>
              <a:t>→</a:t>
            </a:r>
            <a:r>
              <a:rPr lang="en-US" altLang="ja-JP">
                <a:latin typeface="Meiryo UI" panose="020B0604030504040204" pitchFamily="34" charset="-128"/>
                <a:ea typeface="Meiryo UI" panose="020B0604030504040204" pitchFamily="34" charset="-128"/>
              </a:rPr>
              <a:t>Spam emails (often sent to a large number of recipients at random) Often contain infected links or attachments and often used to gain entry to networks. By infecting the receiver, a gateway into their network is created to infiltrate the system.</a:t>
            </a:r>
            <a:endParaRPr lang="en-US">
              <a:latin typeface="Meiryo UI" panose="020B0604030504040204" pitchFamily="34" charset="-128"/>
              <a:ea typeface="Meiryo UI" panose="020B0604030504040204" pitchFamily="34" charset="-128"/>
            </a:endParaRPr>
          </a:p>
          <a:p>
            <a:r>
              <a:rPr lang="en-US">
                <a:latin typeface="Meiryo UI" panose="020B0604030504040204" pitchFamily="34" charset="-128"/>
                <a:ea typeface="Meiryo UI" panose="020B0604030504040204" pitchFamily="34" charset="-128"/>
              </a:rPr>
              <a:t>Spear Phishing</a:t>
            </a:r>
            <a:r>
              <a:rPr lang="ja-JP" altLang="en-US">
                <a:latin typeface="Meiryo UI" panose="020B0604030504040204" pitchFamily="34" charset="-128"/>
                <a:ea typeface="Meiryo UI" panose="020B0604030504040204" pitchFamily="34" charset="-128"/>
              </a:rPr>
              <a:t>→</a:t>
            </a:r>
            <a:r>
              <a:rPr lang="en-US" altLang="ja-JP">
                <a:latin typeface="Meiryo UI" panose="020B0604030504040204" pitchFamily="34" charset="-128"/>
                <a:ea typeface="Meiryo UI" panose="020B0604030504040204" pitchFamily="34" charset="-128"/>
              </a:rPr>
              <a:t>Same with phishing but directed at a specific individual or company. Uses personalized information to increase the success of attack.</a:t>
            </a:r>
            <a:endParaRPr lang="en-US">
              <a:latin typeface="Meiryo UI" panose="020B0604030504040204" pitchFamily="34" charset="-128"/>
              <a:ea typeface="Meiryo UI" panose="020B0604030504040204" pitchFamily="34" charset="-128"/>
            </a:endParaRPr>
          </a:p>
          <a:p>
            <a:r>
              <a:rPr lang="en-US">
                <a:latin typeface="Meiryo UI" panose="020B0604030504040204" pitchFamily="34" charset="-128"/>
                <a:ea typeface="Meiryo UI" panose="020B0604030504040204" pitchFamily="34" charset="-128"/>
              </a:rPr>
              <a:t>Spoofing</a:t>
            </a:r>
            <a:r>
              <a:rPr lang="ja-JP" altLang="en-US">
                <a:latin typeface="Meiryo UI" panose="020B0604030504040204" pitchFamily="34" charset="-128"/>
                <a:ea typeface="Meiryo UI" panose="020B0604030504040204" pitchFamily="34" charset="-128"/>
              </a:rPr>
              <a:t>→</a:t>
            </a:r>
            <a:r>
              <a:rPr lang="en-US" altLang="ja-JP">
                <a:latin typeface="Meiryo UI" panose="020B0604030504040204" pitchFamily="34" charset="-128"/>
                <a:ea typeface="Meiryo UI" panose="020B0604030504040204" pitchFamily="34" charset="-128"/>
              </a:rPr>
              <a:t>Involves misdirection to a website that is pretending to be a legitimate website or visiting a website that has being hijacked.</a:t>
            </a:r>
            <a:r>
              <a:rPr lang="ja-JP" altLang="en-US">
                <a:latin typeface="Meiryo UI" panose="020B0604030504040204" pitchFamily="34" charset="-128"/>
                <a:ea typeface="Meiryo UI" panose="020B0604030504040204" pitchFamily="34" charset="-128"/>
              </a:rPr>
              <a:t> </a:t>
            </a:r>
            <a:endParaRPr lang="en-US" altLang="ja-JP">
              <a:latin typeface="Meiryo UI" panose="020B0604030504040204" pitchFamily="34" charset="-128"/>
              <a:ea typeface="Meiryo UI" panose="020B0604030504040204" pitchFamily="34" charset="-128"/>
            </a:endParaRPr>
          </a:p>
          <a:p>
            <a:r>
              <a:rPr lang="en-US">
                <a:latin typeface="Meiryo UI" panose="020B0604030504040204" pitchFamily="34" charset="-128"/>
                <a:ea typeface="Meiryo UI" panose="020B0604030504040204" pitchFamily="34" charset="-128"/>
              </a:rPr>
              <a:t>Man-in-the-Middle (MITM) Attacks</a:t>
            </a:r>
            <a:r>
              <a:rPr lang="ja-JP" altLang="en-US">
                <a:latin typeface="Meiryo UI" panose="020B0604030504040204" pitchFamily="34" charset="-128"/>
                <a:ea typeface="Meiryo UI" panose="020B0604030504040204" pitchFamily="34" charset="-128"/>
              </a:rPr>
              <a:t>→</a:t>
            </a:r>
            <a:r>
              <a:rPr lang="en-US" altLang="ja-JP">
                <a:latin typeface="Meiryo UI" panose="020B0604030504040204" pitchFamily="34" charset="-128"/>
                <a:ea typeface="Meiryo UI" panose="020B0604030504040204" pitchFamily="34" charset="-128"/>
              </a:rPr>
              <a:t>An attacker secretly relays (and often alters) communication between two parties who believe they are communicating directly with each other.</a:t>
            </a:r>
            <a:endParaRPr lang="en-US">
              <a:latin typeface="Meiryo UI" panose="020B0604030504040204" pitchFamily="34" charset="-128"/>
              <a:ea typeface="Meiryo UI" panose="020B0604030504040204" pitchFamily="34" charset="-128"/>
            </a:endParaRPr>
          </a:p>
          <a:p>
            <a:pPr marL="0" indent="0">
              <a:buNone/>
            </a:pPr>
            <a:endParaRPr lang="en-US" sz="3600">
              <a:latin typeface="Meiryo UI" panose="020B0604030504040204" pitchFamily="34" charset="-128"/>
              <a:ea typeface="Meiryo UI" panose="020B0604030504040204" pitchFamily="34" charset="-128"/>
            </a:endParaRPr>
          </a:p>
          <a:p>
            <a:pPr marL="0" indent="0">
              <a:buNone/>
            </a:pPr>
            <a:endParaRPr lang="en-US" sz="16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33205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DC5A23-DDC1-567F-4884-7FD874D2325D}"/>
              </a:ext>
            </a:extLst>
          </p:cNvPr>
          <p:cNvSpPr>
            <a:spLocks noGrp="1"/>
          </p:cNvSpPr>
          <p:nvPr>
            <p:ph type="title"/>
          </p:nvPr>
        </p:nvSpPr>
        <p:spPr/>
        <p:txBody>
          <a:bodyPr/>
          <a:lstStyle/>
          <a:p>
            <a:r>
              <a:rPr lang="en-US">
                <a:latin typeface="Meiryo UI" panose="020B0604030504040204" pitchFamily="34" charset="-128"/>
                <a:ea typeface="Meiryo UI" panose="020B0604030504040204" pitchFamily="34" charset="-128"/>
                <a:cs typeface="Arial" panose="020B0604020202020204" pitchFamily="34" charset="0"/>
              </a:rPr>
              <a:t>Types of Cyber Attacks</a:t>
            </a:r>
          </a:p>
        </p:txBody>
      </p:sp>
      <p:sp>
        <p:nvSpPr>
          <p:cNvPr id="3" name="Content Placeholder 2">
            <a:extLst>
              <a:ext uri="{FF2B5EF4-FFF2-40B4-BE49-F238E27FC236}">
                <a16:creationId xmlns:a16="http://schemas.microsoft.com/office/drawing/2014/main" id="{0CCEE850-1375-5E70-A56A-51084EB61028}"/>
              </a:ext>
            </a:extLst>
          </p:cNvPr>
          <p:cNvSpPr>
            <a:spLocks noGrp="1"/>
          </p:cNvSpPr>
          <p:nvPr>
            <p:ph idx="1"/>
          </p:nvPr>
        </p:nvSpPr>
        <p:spPr>
          <a:xfrm>
            <a:off x="828574" y="1110343"/>
            <a:ext cx="10846869" cy="5382533"/>
          </a:xfrm>
        </p:spPr>
        <p:txBody>
          <a:bodyPr>
            <a:normAutofit/>
          </a:bodyPr>
          <a:lstStyle/>
          <a:p>
            <a:pPr marL="0" indent="0" algn="ctr">
              <a:buNone/>
            </a:pPr>
            <a:r>
              <a:rPr lang="en-US">
                <a:latin typeface="Meiryo UI" panose="020B0604030504040204" pitchFamily="34" charset="-128"/>
                <a:ea typeface="Meiryo UI" panose="020B0604030504040204" pitchFamily="34" charset="-128"/>
              </a:rPr>
              <a:t>Sample SPAM/Phishing Email</a:t>
            </a:r>
          </a:p>
          <a:p>
            <a:endParaRPr lang="en-US">
              <a:latin typeface="Meiryo UI" panose="020B0604030504040204" pitchFamily="34" charset="-128"/>
              <a:ea typeface="Meiryo UI" panose="020B0604030504040204" pitchFamily="34" charset="-128"/>
            </a:endParaRPr>
          </a:p>
        </p:txBody>
      </p:sp>
      <p:pic>
        <p:nvPicPr>
          <p:cNvPr id="6" name="図 5" descr="グラフィカル ユーザー インターフェイス, テキスト, アプリケーション, メール&#10;&#10;AI によって生成されたコンテンツは間違っている可能性があります。">
            <a:extLst>
              <a:ext uri="{FF2B5EF4-FFF2-40B4-BE49-F238E27FC236}">
                <a16:creationId xmlns:a16="http://schemas.microsoft.com/office/drawing/2014/main" id="{26365357-8BAD-42A3-8593-30B85B80B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71" y="1643002"/>
            <a:ext cx="9360315" cy="4849874"/>
          </a:xfrm>
          <a:prstGeom prst="rect">
            <a:avLst/>
          </a:prstGeom>
        </p:spPr>
      </p:pic>
    </p:spTree>
    <p:extLst>
      <p:ext uri="{BB962C8B-B14F-4D97-AF65-F5344CB8AC3E}">
        <p14:creationId xmlns:p14="http://schemas.microsoft.com/office/powerpoint/2010/main" val="1396313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3DC5A23-DDC1-567F-4884-7FD874D2325D}"/>
              </a:ext>
            </a:extLst>
          </p:cNvPr>
          <p:cNvSpPr>
            <a:spLocks noGrp="1"/>
          </p:cNvSpPr>
          <p:nvPr>
            <p:ph type="title"/>
          </p:nvPr>
        </p:nvSpPr>
        <p:spPr/>
        <p:txBody>
          <a:bodyPr/>
          <a:lstStyle/>
          <a:p>
            <a:r>
              <a:rPr lang="en-US">
                <a:latin typeface="Meiryo UI" panose="020B0604030504040204" pitchFamily="34" charset="-128"/>
                <a:ea typeface="Meiryo UI" panose="020B0604030504040204" pitchFamily="34" charset="-128"/>
                <a:cs typeface="Arial" panose="020B0604020202020204" pitchFamily="34" charset="0"/>
              </a:rPr>
              <a:t>Types of Cyber Attacks</a:t>
            </a:r>
          </a:p>
        </p:txBody>
      </p:sp>
      <p:sp>
        <p:nvSpPr>
          <p:cNvPr id="3" name="Content Placeholder 2">
            <a:extLst>
              <a:ext uri="{FF2B5EF4-FFF2-40B4-BE49-F238E27FC236}">
                <a16:creationId xmlns:a16="http://schemas.microsoft.com/office/drawing/2014/main" id="{0CCEE850-1375-5E70-A56A-51084EB61028}"/>
              </a:ext>
            </a:extLst>
          </p:cNvPr>
          <p:cNvSpPr>
            <a:spLocks noGrp="1"/>
          </p:cNvSpPr>
          <p:nvPr>
            <p:ph idx="1"/>
          </p:nvPr>
        </p:nvSpPr>
        <p:spPr>
          <a:xfrm>
            <a:off x="838200" y="1357162"/>
            <a:ext cx="10515600" cy="5135714"/>
          </a:xfrm>
        </p:spPr>
        <p:txBody>
          <a:bodyPr>
            <a:normAutofit/>
          </a:bodyPr>
          <a:lstStyle/>
          <a:p>
            <a:pPr marL="0" indent="0" algn="ctr">
              <a:buNone/>
            </a:pPr>
            <a:r>
              <a:rPr lang="en-US" sz="2000">
                <a:latin typeface="Meiryo UI" panose="020B0604030504040204" pitchFamily="34" charset="-128"/>
                <a:ea typeface="Meiryo UI" panose="020B0604030504040204" pitchFamily="34" charset="-128"/>
              </a:rPr>
              <a:t>Sample Malicious URL/Links</a:t>
            </a:r>
          </a:p>
        </p:txBody>
      </p:sp>
      <p:pic>
        <p:nvPicPr>
          <p:cNvPr id="6" name="図 5">
            <a:extLst>
              <a:ext uri="{FF2B5EF4-FFF2-40B4-BE49-F238E27FC236}">
                <a16:creationId xmlns:a16="http://schemas.microsoft.com/office/drawing/2014/main" id="{F33DBA98-469A-B92E-E21C-ECF5FE1952F6}"/>
              </a:ext>
            </a:extLst>
          </p:cNvPr>
          <p:cNvPicPr>
            <a:picLocks noChangeAspect="1"/>
          </p:cNvPicPr>
          <p:nvPr/>
        </p:nvPicPr>
        <p:blipFill>
          <a:blip r:embed="rId2"/>
          <a:stretch>
            <a:fillRect/>
          </a:stretch>
        </p:blipFill>
        <p:spPr>
          <a:xfrm>
            <a:off x="2222335" y="1853248"/>
            <a:ext cx="7747330" cy="4717124"/>
          </a:xfrm>
          <a:prstGeom prst="rect">
            <a:avLst/>
          </a:prstGeom>
        </p:spPr>
      </p:pic>
    </p:spTree>
    <p:extLst>
      <p:ext uri="{BB962C8B-B14F-4D97-AF65-F5344CB8AC3E}">
        <p14:creationId xmlns:p14="http://schemas.microsoft.com/office/powerpoint/2010/main" val="31234954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イオン">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イオン">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aead15e-d62d-45f7-8403-ad54ef76b71a">
      <Terms xmlns="http://schemas.microsoft.com/office/infopath/2007/PartnerControls"/>
    </lcf76f155ced4ddcb4097134ff3c332f>
    <TaxCatchAll xmlns="322b19a1-00fd-4d7b-98f2-95f242d5d7d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154C67A6A8B7DC4E9AE23EBD08779519" ma:contentTypeVersion="16" ma:contentTypeDescription="新しいドキュメントを作成します。" ma:contentTypeScope="" ma:versionID="9472f25dd8c1b480471a6be0dae91fe3">
  <xsd:schema xmlns:xsd="http://www.w3.org/2001/XMLSchema" xmlns:xs="http://www.w3.org/2001/XMLSchema" xmlns:p="http://schemas.microsoft.com/office/2006/metadata/properties" xmlns:ns2="3aead15e-d62d-45f7-8403-ad54ef76b71a" xmlns:ns3="322b19a1-00fd-4d7b-98f2-95f242d5d7d7" targetNamespace="http://schemas.microsoft.com/office/2006/metadata/properties" ma:root="true" ma:fieldsID="743d05a1aafa638d36e1fc8818a7c6e9" ns2:_="" ns3:_="">
    <xsd:import namespace="3aead15e-d62d-45f7-8403-ad54ef76b71a"/>
    <xsd:import namespace="322b19a1-00fd-4d7b-98f2-95f242d5d7d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ead15e-d62d-45f7-8403-ad54ef76b7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画像タグ" ma:readOnly="false" ma:fieldId="{5cf76f15-5ced-4ddc-b409-7134ff3c332f}" ma:taxonomyMulti="true" ma:sspId="7a9db034-fa49-4d14-95b0-66ddac957776"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22b19a1-00fd-4d7b-98f2-95f242d5d7d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b15b5d1-63c3-4f9b-9d74-88423e106d03}" ma:internalName="TaxCatchAll" ma:showField="CatchAllData" ma:web="322b19a1-00fd-4d7b-98f2-95f242d5d7d7">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EAB1B0-C969-4A18-A78D-FA9E45932A3B}">
  <ds:schemaRefs>
    <ds:schemaRef ds:uri="http://schemas.microsoft.com/sharepoint/v3/contenttype/forms"/>
  </ds:schemaRefs>
</ds:datastoreItem>
</file>

<file path=customXml/itemProps2.xml><?xml version="1.0" encoding="utf-8"?>
<ds:datastoreItem xmlns:ds="http://schemas.openxmlformats.org/officeDocument/2006/customXml" ds:itemID="{476D3F1F-C48B-4C75-B705-275CF0DBD533}">
  <ds:schemaRefs>
    <ds:schemaRef ds:uri="322b19a1-00fd-4d7b-98f2-95f242d5d7d7"/>
    <ds:schemaRef ds:uri="3aead15e-d62d-45f7-8403-ad54ef76b71a"/>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02D7FAD-918B-48FC-BE22-934BB8D5B3EE}">
  <ds:schemaRefs>
    <ds:schemaRef ds:uri="322b19a1-00fd-4d7b-98f2-95f242d5d7d7"/>
    <ds:schemaRef ds:uri="3aead15e-d62d-45f7-8403-ad54ef76b7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Ion</Template>
  <TotalTime>0</TotalTime>
  <Words>2234</Words>
  <Application>Microsoft Office PowerPoint</Application>
  <PresentationFormat>ワイド画面</PresentationFormat>
  <Paragraphs>216</Paragraphs>
  <Slides>36</Slides>
  <Notes>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36</vt:i4>
      </vt:variant>
    </vt:vector>
  </HeadingPairs>
  <TitlesOfParts>
    <vt:vector size="41" baseType="lpstr">
      <vt:lpstr>Meiryo UI</vt:lpstr>
      <vt:lpstr>游ゴシック</vt:lpstr>
      <vt:lpstr>Century Gothic</vt:lpstr>
      <vt:lpstr>Wingdings 3</vt:lpstr>
      <vt:lpstr>イオン</vt:lpstr>
      <vt:lpstr>Ship Cyber Security</vt:lpstr>
      <vt:lpstr>Agenda</vt:lpstr>
      <vt:lpstr>What is Ship Cyber Security?</vt:lpstr>
      <vt:lpstr>What is Ship Cyber Security?</vt:lpstr>
      <vt:lpstr>Types of Cyber Attacks</vt:lpstr>
      <vt:lpstr>Types of Cyber Attacks</vt:lpstr>
      <vt:lpstr>Types of Cyber Attacks</vt:lpstr>
      <vt:lpstr>Types of Cyber Attacks</vt:lpstr>
      <vt:lpstr>Types of Cyber Attacks</vt:lpstr>
      <vt:lpstr>Malware Infection Process Diagram</vt:lpstr>
      <vt:lpstr>PowerPoint プレゼンテーション</vt:lpstr>
      <vt:lpstr>Ship Cyber Security Policy</vt:lpstr>
      <vt:lpstr>Ship Cyber Security Policy</vt:lpstr>
      <vt:lpstr>Roles and Responsibilities</vt:lpstr>
      <vt:lpstr>Roles and Responsibilities</vt:lpstr>
      <vt:lpstr>Ship Cyber Security Manual &amp; Plan</vt:lpstr>
      <vt:lpstr>Ship Cyber Security Manual &amp; Plan</vt:lpstr>
      <vt:lpstr>・Report to the CCySO for any Ship ICT related issues.</vt:lpstr>
      <vt:lpstr>For any IT System-related issues, the Master shall report them to the CCySO:   - For urgent matters, CCySO can be contacted via phone.  - IT System-related issues shall be treated as “URGENT” and to be reported immediately:       &gt;Satellite communication system issues (VSAT, FBB, CERTUS, STARLINK.)       &gt;E-mail communication issues      &gt;Loading software issues       &gt;Nautical publication and correction software issues       &gt;Weather Routing System issues      &gt;ABLOG issues     &gt;WRH5 issues   - Detailed status of the problem including screenshots shall be submitted for CCySO’s reference.  - Refrain from self troubleshooting on ICT-related issues regardless of its severity and contact the Ship ICT for assistance.</vt:lpstr>
      <vt:lpstr>・Social Media Usage during Emergency </vt:lpstr>
      <vt:lpstr> As a general rule, the use of Social media by the crew during an emergency is allowed, however, under prevailing circumstances, the Head Office Response Team (Emergency Head Quarter) reserves the right to discontinue its use as deemed necessary.  In addition, to the above golden rules following shall be complied with: Never post any information related to the emergency if not formally instructed by the EHQ.  </vt:lpstr>
      <vt:lpstr>PowerPoint プレゼンテーション</vt:lpstr>
      <vt:lpstr>Antivirus Program</vt:lpstr>
      <vt:lpstr>Rules, Regulations, Protocols</vt:lpstr>
      <vt:lpstr>Rules, Regulations, Protocols</vt:lpstr>
      <vt:lpstr>Rules, Regulations, Protocols</vt:lpstr>
      <vt:lpstr>Rules, Regulations, Protocols   </vt:lpstr>
      <vt:lpstr>Rules, Regulations, Protocols</vt:lpstr>
      <vt:lpstr>Rules, Regulations, Protocols</vt:lpstr>
      <vt:lpstr>Rules, Regulations, Protocols</vt:lpstr>
      <vt:lpstr>Rules, Regulations, Protocols</vt:lpstr>
      <vt:lpstr>Rules, Regulations, Protocols</vt:lpstr>
      <vt:lpstr>Rules, Regulations, Protocols</vt:lpstr>
      <vt:lpstr>Rules, Regulations, Protocols</vt:lpstr>
      <vt:lpstr>PowerPoint プレゼンテーション</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US寄港船乗組員への教育</dc:title>
  <dc:creator>前野 美楓</dc:creator>
  <cp:lastModifiedBy>Agarpao Paul Ryan Patawe_MKJP</cp:lastModifiedBy>
  <cp:revision>1</cp:revision>
  <cp:lastPrinted>2021-01-27T00:12:34Z</cp:lastPrinted>
  <dcterms:created xsi:type="dcterms:W3CDTF">2020-12-22T02:53:10Z</dcterms:created>
  <dcterms:modified xsi:type="dcterms:W3CDTF">2025-04-21T22:22:18Z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0x010100154C67A6A8B7DC4E9AE23EBD08779519</vt:lpwstr>
  </property>
  <property fmtid="{D5CDD505-2E9C-101B-9397-08002B2CF9AE}" pid="3" name="MediaServiceImageTags">
    <vt:lpwstr/>
  </property>
</Properties>
</file>